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68" r:id="rId5"/>
  </p:sldMasterIdLst>
  <p:notesMasterIdLst>
    <p:notesMasterId r:id="rId24"/>
  </p:notesMasterIdLst>
  <p:handoutMasterIdLst>
    <p:handoutMasterId r:id="rId25"/>
  </p:handoutMasterIdLst>
  <p:sldIdLst>
    <p:sldId id="257" r:id="rId6"/>
    <p:sldId id="276" r:id="rId7"/>
    <p:sldId id="261" r:id="rId8"/>
    <p:sldId id="258" r:id="rId9"/>
    <p:sldId id="264" r:id="rId10"/>
    <p:sldId id="265" r:id="rId11"/>
    <p:sldId id="266" r:id="rId12"/>
    <p:sldId id="267" r:id="rId13"/>
    <p:sldId id="268" r:id="rId14"/>
    <p:sldId id="271" r:id="rId15"/>
    <p:sldId id="270" r:id="rId16"/>
    <p:sldId id="269" r:id="rId17"/>
    <p:sldId id="273" r:id="rId18"/>
    <p:sldId id="272" r:id="rId19"/>
    <p:sldId id="274" r:id="rId20"/>
    <p:sldId id="275" r:id="rId21"/>
    <p:sldId id="262" r:id="rId22"/>
    <p:sldId id="259" r:id="rId23"/>
  </p:sldIdLst>
  <p:sldSz cx="12192000" cy="6858000"/>
  <p:notesSz cx="6858000" cy="17811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E1B65876-BB41-8AA0-B0C5-B298B4415A2E}" name="Deidre Morrison" initials="DM" userId="S::demorr@microsoft.com::0be48267-3d66-4082-86bd-839bee4d594e"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9B7"/>
    <a:srgbClr val="0078D4"/>
    <a:srgbClr val="243A5E"/>
    <a:srgbClr val="FFFFFF"/>
    <a:srgbClr val="005B9E"/>
    <a:srgbClr val="D83B01"/>
    <a:srgbClr val="000000"/>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A9A6AF-CC23-42B2-95D8-A87C3A908799}" v="109" dt="2020-02-07T20:14:15.5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5923" autoAdjust="0"/>
  </p:normalViewPr>
  <p:slideViewPr>
    <p:cSldViewPr snapToGrid="0">
      <p:cViewPr varScale="1">
        <p:scale>
          <a:sx n="48" d="100"/>
          <a:sy n="48" d="100"/>
        </p:scale>
        <p:origin x="1908" y="3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55"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phael POTHIN" userId="54d41af8-3692-4c93-a226-1a9baeb0bc1e" providerId="ADAL" clId="{D2A9A6AF-CC23-42B2-95D8-A87C3A908799}"/>
    <pc:docChg chg="undo custSel modSld">
      <pc:chgData name="Raphael POTHIN" userId="54d41af8-3692-4c93-a226-1a9baeb0bc1e" providerId="ADAL" clId="{D2A9A6AF-CC23-42B2-95D8-A87C3A908799}" dt="2020-02-07T20:14:32.889" v="1479" actId="20577"/>
      <pc:docMkLst>
        <pc:docMk/>
      </pc:docMkLst>
      <pc:sldChg chg="modNotesTx">
        <pc:chgData name="Raphael POTHIN" userId="54d41af8-3692-4c93-a226-1a9baeb0bc1e" providerId="ADAL" clId="{D2A9A6AF-CC23-42B2-95D8-A87C3A908799}" dt="2020-02-07T14:27:47.649" v="935" actId="20577"/>
        <pc:sldMkLst>
          <pc:docMk/>
          <pc:sldMk cId="4070227295" sldId="257"/>
        </pc:sldMkLst>
      </pc:sldChg>
      <pc:sldChg chg="modNotesTx">
        <pc:chgData name="Raphael POTHIN" userId="54d41af8-3692-4c93-a226-1a9baeb0bc1e" providerId="ADAL" clId="{D2A9A6AF-CC23-42B2-95D8-A87C3A908799}" dt="2020-02-07T17:02:46.320" v="1272" actId="20577"/>
        <pc:sldMkLst>
          <pc:docMk/>
          <pc:sldMk cId="775857324" sldId="258"/>
        </pc:sldMkLst>
      </pc:sldChg>
      <pc:sldChg chg="addSp modSp modAnim modNotesTx">
        <pc:chgData name="Raphael POTHIN" userId="54d41af8-3692-4c93-a226-1a9baeb0bc1e" providerId="ADAL" clId="{D2A9A6AF-CC23-42B2-95D8-A87C3A908799}" dt="2020-02-07T20:14:32.889" v="1479" actId="20577"/>
        <pc:sldMkLst>
          <pc:docMk/>
          <pc:sldMk cId="1439443481" sldId="265"/>
        </pc:sldMkLst>
        <pc:spChg chg="mod">
          <ac:chgData name="Raphael POTHIN" userId="54d41af8-3692-4c93-a226-1a9baeb0bc1e" providerId="ADAL" clId="{D2A9A6AF-CC23-42B2-95D8-A87C3A908799}" dt="2020-02-07T19:34:54.163" v="1397" actId="14100"/>
          <ac:spMkLst>
            <pc:docMk/>
            <pc:sldMk cId="1439443481" sldId="265"/>
            <ac:spMk id="9" creationId="{B3795ACB-CB59-460B-8F1F-179C67D24CE9}"/>
          </ac:spMkLst>
        </pc:spChg>
        <pc:spChg chg="mod">
          <ac:chgData name="Raphael POTHIN" userId="54d41af8-3692-4c93-a226-1a9baeb0bc1e" providerId="ADAL" clId="{D2A9A6AF-CC23-42B2-95D8-A87C3A908799}" dt="2020-02-07T19:34:36.662" v="1395" actId="1036"/>
          <ac:spMkLst>
            <pc:docMk/>
            <pc:sldMk cId="1439443481" sldId="265"/>
            <ac:spMk id="10" creationId="{23C39188-E9FD-4A18-A191-AFC7F9F99A05}"/>
          </ac:spMkLst>
        </pc:spChg>
        <pc:spChg chg="mod">
          <ac:chgData name="Raphael POTHIN" userId="54d41af8-3692-4c93-a226-1a9baeb0bc1e" providerId="ADAL" clId="{D2A9A6AF-CC23-42B2-95D8-A87C3A908799}" dt="2020-02-07T19:34:36.662" v="1395" actId="1036"/>
          <ac:spMkLst>
            <pc:docMk/>
            <pc:sldMk cId="1439443481" sldId="265"/>
            <ac:spMk id="11" creationId="{319B5AEF-D994-4BC0-BADA-8829742FB735}"/>
          </ac:spMkLst>
        </pc:spChg>
        <pc:spChg chg="add mod">
          <ac:chgData name="Raphael POTHIN" userId="54d41af8-3692-4c93-a226-1a9baeb0bc1e" providerId="ADAL" clId="{D2A9A6AF-CC23-42B2-95D8-A87C3A908799}" dt="2020-02-07T20:13:24.133" v="1465" actId="1076"/>
          <ac:spMkLst>
            <pc:docMk/>
            <pc:sldMk cId="1439443481" sldId="265"/>
            <ac:spMk id="16" creationId="{3D33794B-AE52-461E-9E83-2946CB7DB99A}"/>
          </ac:spMkLst>
        </pc:spChg>
        <pc:grpChg chg="mod">
          <ac:chgData name="Raphael POTHIN" userId="54d41af8-3692-4c93-a226-1a9baeb0bc1e" providerId="ADAL" clId="{D2A9A6AF-CC23-42B2-95D8-A87C3A908799}" dt="2020-02-07T20:13:33.375" v="1475" actId="1035"/>
          <ac:grpSpMkLst>
            <pc:docMk/>
            <pc:sldMk cId="1439443481" sldId="265"/>
            <ac:grpSpMk id="14" creationId="{DF5CF8F3-1E27-4879-8100-2B443E10A94A}"/>
          </ac:grpSpMkLst>
        </pc:grpChg>
        <pc:grpChg chg="mod">
          <ac:chgData name="Raphael POTHIN" userId="54d41af8-3692-4c93-a226-1a9baeb0bc1e" providerId="ADAL" clId="{D2A9A6AF-CC23-42B2-95D8-A87C3A908799}" dt="2020-02-07T20:13:33.375" v="1475" actId="1035"/>
          <ac:grpSpMkLst>
            <pc:docMk/>
            <pc:sldMk cId="1439443481" sldId="265"/>
            <ac:grpSpMk id="15" creationId="{4DAA4484-EF0B-4D13-9150-61C39C71D232}"/>
          </ac:grpSpMkLst>
        </pc:grpChg>
        <pc:picChg chg="mod">
          <ac:chgData name="Raphael POTHIN" userId="54d41af8-3692-4c93-a226-1a9baeb0bc1e" providerId="ADAL" clId="{D2A9A6AF-CC23-42B2-95D8-A87C3A908799}" dt="2020-02-07T19:34:36.662" v="1395" actId="1036"/>
          <ac:picMkLst>
            <pc:docMk/>
            <pc:sldMk cId="1439443481" sldId="265"/>
            <ac:picMk id="13" creationId="{5B9B556C-749A-475E-A6D9-8D08AB7D4051}"/>
          </ac:picMkLst>
        </pc:picChg>
        <pc:picChg chg="mod">
          <ac:chgData name="Raphael POTHIN" userId="54d41af8-3692-4c93-a226-1a9baeb0bc1e" providerId="ADAL" clId="{D2A9A6AF-CC23-42B2-95D8-A87C3A908799}" dt="2020-02-07T19:34:36.662" v="1395" actId="1036"/>
          <ac:picMkLst>
            <pc:docMk/>
            <pc:sldMk cId="1439443481" sldId="265"/>
            <ac:picMk id="1028" creationId="{4F41AEB5-EEA9-4D5A-8948-9E182B9394D4}"/>
          </ac:picMkLst>
        </pc:picChg>
      </pc:sldChg>
      <pc:sldChg chg="modSp">
        <pc:chgData name="Raphael POTHIN" userId="54d41af8-3692-4c93-a226-1a9baeb0bc1e" providerId="ADAL" clId="{D2A9A6AF-CC23-42B2-95D8-A87C3A908799}" dt="2020-02-07T14:18:56.280" v="659" actId="20577"/>
        <pc:sldMkLst>
          <pc:docMk/>
          <pc:sldMk cId="1487883944" sldId="271"/>
        </pc:sldMkLst>
        <pc:spChg chg="mod">
          <ac:chgData name="Raphael POTHIN" userId="54d41af8-3692-4c93-a226-1a9baeb0bc1e" providerId="ADAL" clId="{D2A9A6AF-CC23-42B2-95D8-A87C3A908799}" dt="2020-02-07T14:18:56.280" v="659" actId="20577"/>
          <ac:spMkLst>
            <pc:docMk/>
            <pc:sldMk cId="1487883944" sldId="271"/>
            <ac:spMk id="2" creationId="{5D47987D-AE93-41FB-81FE-0BB8086D79C2}"/>
          </ac:spMkLst>
        </pc:spChg>
      </pc:sldChg>
      <pc:sldChg chg="modSp modNotesTx">
        <pc:chgData name="Raphael POTHIN" userId="54d41af8-3692-4c93-a226-1a9baeb0bc1e" providerId="ADAL" clId="{D2A9A6AF-CC23-42B2-95D8-A87C3A908799}" dt="2020-02-07T19:29:11.949" v="1382" actId="20577"/>
        <pc:sldMkLst>
          <pc:docMk/>
          <pc:sldMk cId="3692720441" sldId="272"/>
        </pc:sldMkLst>
        <pc:spChg chg="mod">
          <ac:chgData name="Raphael POTHIN" userId="54d41af8-3692-4c93-a226-1a9baeb0bc1e" providerId="ADAL" clId="{D2A9A6AF-CC23-42B2-95D8-A87C3A908799}" dt="2020-02-07T19:10:03.823" v="1381" actId="20577"/>
          <ac:spMkLst>
            <pc:docMk/>
            <pc:sldMk cId="3692720441" sldId="272"/>
            <ac:spMk id="3" creationId="{323A66FF-EAEF-4201-A0FF-2FA0B2B73D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2/26/2020 1:01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2/26/2020 1:00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ppsource.microsoft.com/en-us/product/power-bi/cia_microsoft365.microsoft-365-usage-analytics?tab=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dynamics365/sales-enterprise/qualify-lead-convert-opportunity-sal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Font typeface="Arial" panose="020B0604020202020204" pitchFamily="34" charset="0"/>
              <a:buNone/>
            </a:pPr>
            <a:endParaRPr lang="fr-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2/26/2020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9799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Demonstration of another similar example: balloon on a button in a </a:t>
            </a:r>
            <a:r>
              <a:rPr lang="en-CA" dirty="0" err="1"/>
              <a:t>subgrid</a:t>
            </a:r>
            <a:r>
              <a:rPr lang="en-CA" dirty="0"/>
              <a:t> on a the Opportunity main form that will not be displayed if the window is to small</a:t>
            </a:r>
            <a:endParaRPr lang="fr-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14390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Font typeface="+mj-lt"/>
              <a:buAutoNum type="arabicPeriod"/>
            </a:pPr>
            <a:r>
              <a:rPr lang="en-CA" dirty="0"/>
              <a:t>I</a:t>
            </a:r>
            <a:r>
              <a:rPr lang="fr-CA" dirty="0"/>
              <a:t>n Power Apps, open the Solutions section</a:t>
            </a:r>
          </a:p>
          <a:p>
            <a:pPr marL="228600" indent="-228600">
              <a:buFont typeface="+mj-lt"/>
              <a:buAutoNum type="arabicPeriod"/>
            </a:pPr>
            <a:r>
              <a:rPr lang="fr-CA" dirty="0" err="1"/>
              <a:t>Then</a:t>
            </a:r>
            <a:r>
              <a:rPr lang="fr-CA" dirty="0"/>
              <a:t> open the Help Panes </a:t>
            </a:r>
            <a:r>
              <a:rPr lang="fr-CA" dirty="0" err="1"/>
              <a:t>Demo</a:t>
            </a:r>
            <a:r>
              <a:rPr lang="fr-CA" dirty="0"/>
              <a:t> solution</a:t>
            </a:r>
          </a:p>
          <a:p>
            <a:pPr marL="228600" indent="-228600">
              <a:buFont typeface="+mj-lt"/>
              <a:buAutoNum type="arabicPeriod"/>
            </a:pPr>
            <a:r>
              <a:rPr lang="fr-CA" dirty="0"/>
              <a:t>Switch to </a:t>
            </a:r>
            <a:r>
              <a:rPr lang="fr-CA" dirty="0" err="1"/>
              <a:t>classic</a:t>
            </a:r>
            <a:r>
              <a:rPr lang="fr-CA" dirty="0"/>
              <a:t> mode</a:t>
            </a:r>
          </a:p>
          <a:p>
            <a:pPr marL="228600" indent="-228600">
              <a:buFont typeface="+mj-lt"/>
              <a:buAutoNum type="arabicPeriod"/>
            </a:pPr>
            <a:r>
              <a:rPr lang="fr-CA" dirty="0"/>
              <a:t>Go to the Help Pages section</a:t>
            </a:r>
          </a:p>
          <a:p>
            <a:pPr marL="228600" indent="-228600">
              <a:buFont typeface="+mj-lt"/>
              <a:buAutoNum type="arabicPeriod"/>
            </a:pPr>
            <a:r>
              <a:rPr lang="fr-CA" dirty="0" err="1"/>
              <a:t>Add</a:t>
            </a:r>
            <a:r>
              <a:rPr lang="fr-CA" dirty="0"/>
              <a:t> the Help Panes </a:t>
            </a:r>
            <a:r>
              <a:rPr lang="fr-CA" dirty="0" err="1"/>
              <a:t>configured</a:t>
            </a:r>
            <a:r>
              <a:rPr lang="fr-CA" dirty="0"/>
              <a:t> in the </a:t>
            </a:r>
            <a:r>
              <a:rPr lang="fr-CA" dirty="0" err="1"/>
              <a:t>previous</a:t>
            </a:r>
            <a:r>
              <a:rPr lang="fr-CA" dirty="0"/>
              <a:t> </a:t>
            </a:r>
            <a:r>
              <a:rPr lang="fr-CA" dirty="0" err="1"/>
              <a:t>steps</a:t>
            </a:r>
            <a:r>
              <a:rPr lang="fr-CA" dirty="0"/>
              <a:t> of the </a:t>
            </a:r>
            <a:r>
              <a:rPr lang="fr-CA" dirty="0" err="1"/>
              <a:t>demonstration</a:t>
            </a:r>
            <a:endParaRPr lang="fr-CA" dirty="0"/>
          </a:p>
          <a:p>
            <a:pPr marL="228600" indent="-228600">
              <a:buFont typeface="+mj-lt"/>
              <a:buAutoNum type="arabicPeriod"/>
            </a:pPr>
            <a:r>
              <a:rPr lang="fr-CA" dirty="0"/>
              <a:t>Open a Help Page record to show </a:t>
            </a:r>
            <a:r>
              <a:rPr lang="fr-CA" dirty="0" err="1"/>
              <a:t>what</a:t>
            </a:r>
            <a:r>
              <a:rPr lang="fr-CA" dirty="0"/>
              <a:t> </a:t>
            </a:r>
            <a:r>
              <a:rPr lang="fr-CA" dirty="0" err="1"/>
              <a:t>we</a:t>
            </a:r>
            <a:r>
              <a:rPr lang="fr-CA" dirty="0"/>
              <a:t> can </a:t>
            </a:r>
            <a:r>
              <a:rPr lang="fr-CA" dirty="0" err="1"/>
              <a:t>find</a:t>
            </a:r>
            <a:r>
              <a:rPr lang="fr-CA" dirty="0"/>
              <a:t> in </a:t>
            </a:r>
            <a:r>
              <a:rPr lang="fr-CA" dirty="0" err="1"/>
              <a:t>it</a:t>
            </a:r>
            <a:endParaRPr lang="fr-CA" dirty="0"/>
          </a:p>
          <a:p>
            <a:pPr marL="228600" indent="-228600">
              <a:buFont typeface="+mj-lt"/>
              <a:buAutoNum type="arabicPeriod"/>
            </a:pPr>
            <a:r>
              <a:rPr lang="fr-CA" dirty="0"/>
              <a:t>Save and </a:t>
            </a:r>
            <a:r>
              <a:rPr lang="fr-CA" dirty="0" err="1"/>
              <a:t>publish</a:t>
            </a:r>
            <a:r>
              <a:rPr lang="fr-CA" dirty="0"/>
              <a:t> the solution</a:t>
            </a:r>
          </a:p>
          <a:p>
            <a:pPr marL="228600" indent="-228600">
              <a:buFont typeface="+mj-lt"/>
              <a:buAutoNum type="arabicPeriod"/>
            </a:pPr>
            <a:r>
              <a:rPr lang="fr-CA" dirty="0"/>
              <a:t>Export </a:t>
            </a:r>
            <a:r>
              <a:rPr lang="fr-CA" dirty="0" err="1"/>
              <a:t>it</a:t>
            </a:r>
            <a:r>
              <a:rPr lang="fr-CA" dirty="0"/>
              <a:t> and </a:t>
            </a:r>
            <a:r>
              <a:rPr lang="fr-CA" dirty="0" err="1"/>
              <a:t>then</a:t>
            </a:r>
            <a:r>
              <a:rPr lang="fr-CA" dirty="0"/>
              <a:t> import </a:t>
            </a:r>
            <a:r>
              <a:rPr lang="fr-CA" dirty="0" err="1"/>
              <a:t>it</a:t>
            </a:r>
            <a:r>
              <a:rPr lang="fr-CA" dirty="0"/>
              <a:t> to </a:t>
            </a:r>
            <a:r>
              <a:rPr lang="fr-CA" dirty="0" err="1"/>
              <a:t>another</a:t>
            </a:r>
            <a:r>
              <a:rPr lang="fr-CA" dirty="0"/>
              <a:t> </a:t>
            </a:r>
            <a:r>
              <a:rPr lang="fr-CA" dirty="0" err="1"/>
              <a:t>environment</a:t>
            </a:r>
            <a:r>
              <a:rPr lang="fr-CA" dirty="0"/>
              <a:t> </a:t>
            </a:r>
            <a:r>
              <a:rPr lang="fr-CA" dirty="0" err="1"/>
              <a:t>where</a:t>
            </a:r>
            <a:r>
              <a:rPr lang="fr-CA" dirty="0"/>
              <a:t> I </a:t>
            </a:r>
            <a:r>
              <a:rPr lang="fr-CA" dirty="0" err="1"/>
              <a:t>previously</a:t>
            </a:r>
            <a:r>
              <a:rPr lang="fr-CA" dirty="0"/>
              <a:t> have </a:t>
            </a:r>
            <a:r>
              <a:rPr lang="fr-CA" dirty="0" err="1"/>
              <a:t>shown</a:t>
            </a:r>
            <a:r>
              <a:rPr lang="fr-CA" dirty="0"/>
              <a:t> </a:t>
            </a:r>
            <a:r>
              <a:rPr lang="fr-CA" dirty="0" err="1"/>
              <a:t>that</a:t>
            </a:r>
            <a:r>
              <a:rPr lang="fr-CA" dirty="0"/>
              <a:t> I do not have the model-</a:t>
            </a:r>
            <a:r>
              <a:rPr lang="fr-CA" dirty="0" err="1"/>
              <a:t>driven</a:t>
            </a:r>
            <a:r>
              <a:rPr lang="fr-CA" dirty="0"/>
              <a:t> app I have </a:t>
            </a:r>
            <a:r>
              <a:rPr lang="fr-CA" dirty="0" err="1"/>
              <a:t>used</a:t>
            </a:r>
            <a:r>
              <a:rPr lang="fr-CA" dirty="0"/>
              <a:t> in the </a:t>
            </a:r>
            <a:r>
              <a:rPr lang="fr-CA" dirty="0" err="1"/>
              <a:t>demonstration</a:t>
            </a:r>
            <a:endParaRPr lang="fr-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0928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Demonstrate the 2 known solutions to edit the configuration of a balloon:</a:t>
            </a:r>
          </a:p>
          <a:p>
            <a:pPr marL="171450" indent="-171450">
              <a:buFont typeface="Arial" panose="020B0604020202020204" pitchFamily="34" charset="0"/>
              <a:buChar char="•"/>
            </a:pPr>
            <a:r>
              <a:rPr lang="en-CA" dirty="0"/>
              <a:t>Delete and recreate the balloon link (copy paste the title and the description of the balloon before)</a:t>
            </a:r>
          </a:p>
          <a:p>
            <a:pPr marL="171450" indent="-171450">
              <a:buFont typeface="Arial" panose="020B0604020202020204" pitchFamily="34" charset="0"/>
              <a:buChar char="•"/>
            </a:pPr>
            <a:r>
              <a:rPr lang="en-CA" dirty="0"/>
              <a:t>In the Help Page record, get the “Content” field value and put it in a Visual Studio Code editor. Then, edit it, replace the “Content” field value in the Help Page record and save it. Finally save and publish the solution</a:t>
            </a:r>
            <a:endParaRPr lang="fr-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1:01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96200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9619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Tampa text Requires this font: https://www.fontsquirrel.com/fonts/permanent-marker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C760-D250-47A0-B1AE-73725A999B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18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2/26/2020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3031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2/26/2020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3352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8452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CA" dirty="0"/>
              <a:t>Always </a:t>
            </a:r>
            <a:r>
              <a:rPr lang="fr-CA" dirty="0" err="1"/>
              <a:t>communicate</a:t>
            </a:r>
            <a:r>
              <a:rPr lang="fr-CA" dirty="0"/>
              <a:t> </a:t>
            </a:r>
            <a:r>
              <a:rPr lang="fr-CA" dirty="0" err="1"/>
              <a:t>with</a:t>
            </a:r>
            <a:r>
              <a:rPr lang="fr-CA" dirty="0"/>
              <a:t> </a:t>
            </a:r>
            <a:r>
              <a:rPr lang="fr-CA" dirty="0" err="1"/>
              <a:t>users</a:t>
            </a:r>
            <a:r>
              <a:rPr lang="fr-CA" dirty="0"/>
              <a:t>:</a:t>
            </a:r>
          </a:p>
          <a:p>
            <a:pPr marL="384432" lvl="1" indent="-171450">
              <a:buFont typeface="Arial" panose="020B0604020202020204" pitchFamily="34" charset="0"/>
              <a:buChar char="•"/>
            </a:pPr>
            <a:r>
              <a:rPr lang="fr-CA" dirty="0"/>
              <a:t>at the </a:t>
            </a:r>
            <a:r>
              <a:rPr lang="fr-CA" dirty="0" err="1"/>
              <a:t>beginning</a:t>
            </a:r>
            <a:r>
              <a:rPr lang="fr-CA" dirty="0"/>
              <a:t>, to know </a:t>
            </a:r>
            <a:r>
              <a:rPr lang="fr-CA" dirty="0" err="1"/>
              <a:t>what</a:t>
            </a:r>
            <a:r>
              <a:rPr lang="fr-CA" dirty="0"/>
              <a:t> </a:t>
            </a:r>
            <a:r>
              <a:rPr lang="fr-CA" dirty="0" err="1"/>
              <a:t>they</a:t>
            </a:r>
            <a:r>
              <a:rPr lang="fr-CA" dirty="0"/>
              <a:t> </a:t>
            </a:r>
            <a:r>
              <a:rPr lang="fr-CA" dirty="0" err="1"/>
              <a:t>would</a:t>
            </a:r>
            <a:r>
              <a:rPr lang="fr-CA" dirty="0"/>
              <a:t> like </a:t>
            </a:r>
            <a:r>
              <a:rPr lang="en-US" dirty="0"/>
              <a:t>/ what they expect from the application</a:t>
            </a:r>
          </a:p>
          <a:p>
            <a:pPr marL="384432" lvl="1" indent="-171450">
              <a:buFont typeface="Arial" panose="020B0604020202020204" pitchFamily="34" charset="0"/>
              <a:buChar char="•"/>
            </a:pPr>
            <a:r>
              <a:rPr lang="en-US" dirty="0"/>
              <a:t>during each cycle, to show them how the application is evolving and get feedbacks</a:t>
            </a:r>
          </a:p>
          <a:p>
            <a:pPr marL="384432" lvl="1" indent="-171450">
              <a:buFont typeface="Arial" panose="020B0604020202020204" pitchFamily="34" charset="0"/>
              <a:buChar char="•"/>
            </a:pPr>
            <a:r>
              <a:rPr lang="en-US" dirty="0"/>
              <a:t>at the end of each cycle, to train them and show what</a:t>
            </a:r>
            <a:r>
              <a:rPr lang="fr-CA" dirty="0"/>
              <a:t>’s new</a:t>
            </a:r>
          </a:p>
          <a:p>
            <a:pPr marL="384432" lvl="1" indent="-171450">
              <a:buFont typeface="Arial" panose="020B0604020202020204" pitchFamily="34" charset="0"/>
              <a:buChar char="•"/>
            </a:pPr>
            <a:r>
              <a:rPr lang="fr-CA" dirty="0"/>
              <a:t>and do </a:t>
            </a:r>
            <a:r>
              <a:rPr lang="fr-CA" dirty="0" err="1"/>
              <a:t>it</a:t>
            </a:r>
            <a:r>
              <a:rPr lang="fr-CA" dirty="0"/>
              <a:t> </a:t>
            </a:r>
            <a:r>
              <a:rPr lang="fr-CA" dirty="0" err="1"/>
              <a:t>again</a:t>
            </a:r>
            <a:r>
              <a:rPr lang="fr-CA" dirty="0"/>
              <a:t> </a:t>
            </a:r>
            <a:r>
              <a:rPr lang="fr-CA" dirty="0" err="1"/>
              <a:t>until</a:t>
            </a:r>
            <a:r>
              <a:rPr lang="fr-CA" dirty="0"/>
              <a:t> the end of use of the application</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25564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 typeface="Arial" panose="020B0604020202020204" pitchFamily="34" charset="0"/>
              <a:buChar char="•"/>
            </a:pPr>
            <a:r>
              <a:rPr lang="fr-CA" dirty="0"/>
              <a:t>Subjective </a:t>
            </a:r>
            <a:r>
              <a:rPr lang="fr-CA" dirty="0" err="1"/>
              <a:t>indicators</a:t>
            </a:r>
            <a:r>
              <a:rPr lang="fr-CA" dirty="0"/>
              <a:t> </a:t>
            </a:r>
            <a:r>
              <a:rPr lang="fr-CA" dirty="0" err="1"/>
              <a:t>from</a:t>
            </a:r>
            <a:r>
              <a:rPr lang="fr-CA" dirty="0"/>
              <a:t> </a:t>
            </a:r>
            <a:r>
              <a:rPr lang="fr-CA" dirty="0" err="1"/>
              <a:t>surveys</a:t>
            </a:r>
            <a:endParaRPr lang="fr-CA" dirty="0"/>
          </a:p>
          <a:p>
            <a:pPr marL="171450" indent="-171450">
              <a:buFont typeface="Arial" panose="020B0604020202020204" pitchFamily="34" charset="0"/>
              <a:buChar char="•"/>
            </a:pPr>
            <a:r>
              <a:rPr lang="fr-CA" dirty="0"/>
              <a:t>Objective </a:t>
            </a:r>
            <a:r>
              <a:rPr lang="fr-CA" dirty="0" err="1"/>
              <a:t>indicators</a:t>
            </a:r>
            <a:r>
              <a:rPr lang="fr-CA" dirty="0"/>
              <a:t> </a:t>
            </a:r>
            <a:r>
              <a:rPr lang="fr-CA" dirty="0" err="1"/>
              <a:t>with</a:t>
            </a:r>
            <a:r>
              <a:rPr lang="fr-CA" dirty="0"/>
              <a:t> </a:t>
            </a:r>
            <a:r>
              <a:rPr lang="fr-CA" dirty="0" err="1"/>
              <a:t>metrics</a:t>
            </a:r>
            <a:r>
              <a:rPr lang="fr-CA" dirty="0"/>
              <a:t> </a:t>
            </a:r>
            <a:r>
              <a:rPr lang="fr-CA" dirty="0" err="1"/>
              <a:t>gathered</a:t>
            </a:r>
            <a:r>
              <a:rPr lang="fr-CA" dirty="0"/>
              <a:t> </a:t>
            </a:r>
            <a:r>
              <a:rPr lang="fr-CA" dirty="0" err="1"/>
              <a:t>directly</a:t>
            </a:r>
            <a:r>
              <a:rPr lang="fr-CA" dirty="0"/>
              <a:t> </a:t>
            </a:r>
            <a:r>
              <a:rPr lang="fr-CA" dirty="0" err="1"/>
              <a:t>from</a:t>
            </a:r>
            <a:r>
              <a:rPr lang="fr-CA" dirty="0"/>
              <a:t> the applications, logs…</a:t>
            </a:r>
          </a:p>
          <a:p>
            <a:pPr marL="384432" lvl="1" indent="-171450">
              <a:buFont typeface="Arial" panose="020B0604020202020204" pitchFamily="34" charset="0"/>
              <a:buChar char="•"/>
            </a:pPr>
            <a:r>
              <a:rPr lang="fr-CA" dirty="0"/>
              <a:t>Example: </a:t>
            </a:r>
            <a:r>
              <a:rPr lang="fr-CA" dirty="0">
                <a:hlinkClick r:id="rId3"/>
              </a:rPr>
              <a:t>https://appsource.microsoft.com/en-us/product/power-bi/cia_microsoft365.microsoft-365-usage-analytics?tab=Overview</a:t>
            </a:r>
            <a:endParaRPr lang="fr-CA"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56949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buFont typeface="+mj-lt"/>
              <a:buAutoNum type="arabicPeriod"/>
            </a:pPr>
            <a:r>
              <a:rPr lang="fr-CA" dirty="0"/>
              <a:t>Show how to </a:t>
            </a:r>
            <a:r>
              <a:rPr lang="fr-CA" dirty="0" err="1"/>
              <a:t>get</a:t>
            </a:r>
            <a:r>
              <a:rPr lang="fr-CA" dirty="0"/>
              <a:t> to the help </a:t>
            </a:r>
            <a:r>
              <a:rPr lang="fr-CA" dirty="0" err="1"/>
              <a:t>feature</a:t>
            </a:r>
            <a:r>
              <a:rPr lang="fr-CA" dirty="0"/>
              <a:t> configuration: Settings </a:t>
            </a:r>
            <a:r>
              <a:rPr lang="en-US" dirty="0"/>
              <a:t>&gt; Advanced Settings &gt; Administration &gt; System Settings &gt; Set custom Help URL section</a:t>
            </a:r>
            <a:endParaRPr lang="fr-CA" dirty="0"/>
          </a:p>
          <a:p>
            <a:pPr marL="228600" indent="-228600">
              <a:buFont typeface="+mj-lt"/>
              <a:buAutoNum type="arabicPeriod"/>
            </a:pPr>
            <a:r>
              <a:rPr lang="fr-CA" dirty="0"/>
              <a:t>Show the default configuration of the help </a:t>
            </a:r>
            <a:r>
              <a:rPr lang="fr-CA" dirty="0" err="1"/>
              <a:t>feature</a:t>
            </a:r>
            <a:r>
              <a:rPr lang="fr-CA" dirty="0"/>
              <a:t>: « Use custom Help for </a:t>
            </a:r>
            <a:r>
              <a:rPr lang="fr-CA" dirty="0" err="1"/>
              <a:t>customizable</a:t>
            </a:r>
            <a:r>
              <a:rPr lang="fr-CA" dirty="0"/>
              <a:t> </a:t>
            </a:r>
            <a:r>
              <a:rPr lang="fr-CA" dirty="0" err="1"/>
              <a:t>entities</a:t>
            </a:r>
            <a:r>
              <a:rPr lang="fr-CA" dirty="0"/>
              <a:t> » set to « No » and « Enable Custom Help Panes and </a:t>
            </a:r>
            <a:r>
              <a:rPr lang="fr-CA" dirty="0" err="1"/>
              <a:t>Guided</a:t>
            </a:r>
            <a:r>
              <a:rPr lang="fr-CA" dirty="0"/>
              <a:t> </a:t>
            </a:r>
            <a:r>
              <a:rPr lang="fr-CA" dirty="0" err="1"/>
              <a:t>Tasks</a:t>
            </a:r>
            <a:r>
              <a:rPr lang="fr-CA" dirty="0"/>
              <a:t> » set to « No »</a:t>
            </a:r>
          </a:p>
          <a:p>
            <a:pPr marL="228600" indent="-228600">
              <a:buFont typeface="+mj-lt"/>
              <a:buAutoNum type="arabicPeriod"/>
            </a:pPr>
            <a:r>
              <a:rPr lang="fr-CA" dirty="0"/>
              <a:t>Show how </a:t>
            </a:r>
            <a:r>
              <a:rPr lang="fr-CA" dirty="0" err="1"/>
              <a:t>this</a:t>
            </a:r>
            <a:r>
              <a:rPr lang="fr-CA" dirty="0"/>
              <a:t> default configuration of the help </a:t>
            </a:r>
            <a:r>
              <a:rPr lang="fr-CA" dirty="0" err="1"/>
              <a:t>feature</a:t>
            </a:r>
            <a:r>
              <a:rPr lang="fr-CA" dirty="0"/>
              <a:t> </a:t>
            </a:r>
            <a:r>
              <a:rPr lang="fr-CA" dirty="0" err="1"/>
              <a:t>works</a:t>
            </a:r>
            <a:r>
              <a:rPr lang="fr-CA" dirty="0"/>
              <a:t> on the Lead </a:t>
            </a:r>
            <a:r>
              <a:rPr lang="fr-CA" dirty="0" err="1"/>
              <a:t>entity</a:t>
            </a:r>
            <a:r>
              <a:rPr lang="fr-CA" dirty="0"/>
              <a:t> main </a:t>
            </a:r>
            <a:r>
              <a:rPr lang="fr-CA" dirty="0" err="1"/>
              <a:t>form</a:t>
            </a:r>
            <a:r>
              <a:rPr lang="fr-CA" dirty="0"/>
              <a:t> in the Help Panes </a:t>
            </a:r>
            <a:r>
              <a:rPr lang="fr-CA" dirty="0" err="1"/>
              <a:t>Demo</a:t>
            </a:r>
            <a:r>
              <a:rPr lang="fr-CA" dirty="0"/>
              <a:t> application </a:t>
            </a:r>
            <a:r>
              <a:rPr lang="en-US" dirty="0">
                <a:sym typeface="Wingdings" panose="05000000000000000000" pitchFamily="2" charset="2"/>
              </a:rPr>
              <a:t> Open Microsoft documentation</a:t>
            </a:r>
          </a:p>
          <a:p>
            <a:pPr marL="228600" indent="-228600">
              <a:buFont typeface="+mj-lt"/>
              <a:buAutoNum type="arabicPeriod"/>
            </a:pPr>
            <a:r>
              <a:rPr lang="fr-CA" dirty="0"/>
              <a:t>Show how to configure a custom help URL: « Use custom Help for </a:t>
            </a:r>
            <a:r>
              <a:rPr lang="fr-CA" dirty="0" err="1"/>
              <a:t>customizable</a:t>
            </a:r>
            <a:r>
              <a:rPr lang="fr-CA" dirty="0"/>
              <a:t> </a:t>
            </a:r>
            <a:r>
              <a:rPr lang="fr-CA" dirty="0" err="1"/>
              <a:t>entities</a:t>
            </a:r>
            <a:r>
              <a:rPr lang="fr-CA" dirty="0"/>
              <a:t> » set to « Yes » and put the URL in the « Global custom Help URL »</a:t>
            </a:r>
          </a:p>
          <a:p>
            <a:pPr marL="228600" indent="-228600">
              <a:buFont typeface="+mj-lt"/>
              <a:buAutoNum type="arabicPeriod"/>
            </a:pPr>
            <a:r>
              <a:rPr lang="fr-CA" dirty="0"/>
              <a:t>Show how a custom help URL </a:t>
            </a:r>
            <a:r>
              <a:rPr lang="fr-CA" dirty="0" err="1"/>
              <a:t>works</a:t>
            </a:r>
            <a:r>
              <a:rPr lang="fr-CA" dirty="0"/>
              <a:t> on the Lead </a:t>
            </a:r>
            <a:r>
              <a:rPr lang="fr-CA" dirty="0" err="1"/>
              <a:t>entity</a:t>
            </a:r>
            <a:r>
              <a:rPr lang="fr-CA" dirty="0"/>
              <a:t> main </a:t>
            </a:r>
            <a:r>
              <a:rPr lang="fr-CA" dirty="0" err="1"/>
              <a:t>form</a:t>
            </a:r>
            <a:r>
              <a:rPr lang="fr-CA" dirty="0"/>
              <a:t> in the Help Panes </a:t>
            </a:r>
            <a:r>
              <a:rPr lang="fr-CA" dirty="0" err="1"/>
              <a:t>Demo</a:t>
            </a:r>
            <a:r>
              <a:rPr lang="fr-CA" dirty="0"/>
              <a:t> application </a:t>
            </a:r>
            <a:r>
              <a:rPr lang="en-US" dirty="0">
                <a:sym typeface="Wingdings" panose="05000000000000000000" pitchFamily="2" charset="2"/>
              </a:rPr>
              <a:t> Open the custom Help URL configured</a:t>
            </a:r>
          </a:p>
          <a:p>
            <a:pPr marL="228600" indent="-228600">
              <a:buFont typeface="+mj-lt"/>
              <a:buAutoNum type="arabicPeriod"/>
            </a:pPr>
            <a:r>
              <a:rPr lang="en-US" dirty="0">
                <a:sym typeface="Wingdings" panose="05000000000000000000" pitchFamily="2" charset="2"/>
              </a:rPr>
              <a:t>Show how to enable the custom Help Panes feature: </a:t>
            </a:r>
            <a:r>
              <a:rPr lang="fr-CA" dirty="0"/>
              <a:t>« Use custom Help for </a:t>
            </a:r>
            <a:r>
              <a:rPr lang="fr-CA" dirty="0" err="1"/>
              <a:t>customizable</a:t>
            </a:r>
            <a:r>
              <a:rPr lang="fr-CA" dirty="0"/>
              <a:t> </a:t>
            </a:r>
            <a:r>
              <a:rPr lang="fr-CA" dirty="0" err="1"/>
              <a:t>entities</a:t>
            </a:r>
            <a:r>
              <a:rPr lang="fr-CA" dirty="0"/>
              <a:t> » set to « No » and « Enable Custom Help Panes and </a:t>
            </a:r>
            <a:r>
              <a:rPr lang="fr-CA" dirty="0" err="1"/>
              <a:t>Guided</a:t>
            </a:r>
            <a:r>
              <a:rPr lang="fr-CA" dirty="0"/>
              <a:t> </a:t>
            </a:r>
            <a:r>
              <a:rPr lang="fr-CA" dirty="0" err="1"/>
              <a:t>Tasks</a:t>
            </a:r>
            <a:r>
              <a:rPr lang="fr-CA" dirty="0"/>
              <a:t> » set to « Yes »</a:t>
            </a:r>
          </a:p>
          <a:p>
            <a:pPr marL="228600" indent="-228600">
              <a:buFont typeface="+mj-lt"/>
              <a:buAutoNum type="arabicPeriod"/>
            </a:pPr>
            <a:r>
              <a:rPr lang="fr-CA" dirty="0"/>
              <a:t>Show how custom Help Panes </a:t>
            </a:r>
            <a:r>
              <a:rPr lang="fr-CA" dirty="0" err="1"/>
              <a:t>work</a:t>
            </a:r>
            <a:r>
              <a:rPr lang="fr-CA" dirty="0"/>
              <a:t> on the Lead </a:t>
            </a:r>
            <a:r>
              <a:rPr lang="fr-CA" dirty="0" err="1"/>
              <a:t>entity</a:t>
            </a:r>
            <a:r>
              <a:rPr lang="fr-CA" dirty="0"/>
              <a:t> main </a:t>
            </a:r>
            <a:r>
              <a:rPr lang="fr-CA" dirty="0" err="1"/>
              <a:t>form</a:t>
            </a:r>
            <a:r>
              <a:rPr lang="fr-CA" dirty="0"/>
              <a:t> in the Help Panes </a:t>
            </a:r>
            <a:r>
              <a:rPr lang="fr-CA" dirty="0" err="1"/>
              <a:t>Demo</a:t>
            </a:r>
            <a:r>
              <a:rPr lang="fr-CA" dirty="0"/>
              <a:t> application </a:t>
            </a:r>
            <a:r>
              <a:rPr lang="en-US" dirty="0">
                <a:sym typeface="Wingdings" panose="05000000000000000000" pitchFamily="2" charset="2"/>
              </a:rPr>
              <a:t> Open the custom Help URL configured  Display an empty custom Help Pane</a:t>
            </a:r>
          </a:p>
          <a:p>
            <a:pPr marL="228600" indent="-228600">
              <a:buFont typeface="+mj-lt"/>
              <a:buAutoNum type="arabicPeriod"/>
            </a:pPr>
            <a:endParaRPr lang="fr-CA" u="sng" dirty="0">
              <a:sym typeface="Wingdings" panose="05000000000000000000" pitchFamily="2" charset="2"/>
            </a:endParaRPr>
          </a:p>
          <a:p>
            <a:pPr marL="0" indent="0">
              <a:buFont typeface="+mj-lt"/>
              <a:buNone/>
            </a:pPr>
            <a:r>
              <a:rPr lang="fr-CA" b="1" u="sng" dirty="0">
                <a:sym typeface="Wingdings" panose="05000000000000000000" pitchFamily="2" charset="2"/>
              </a:rPr>
              <a:t>Note</a:t>
            </a:r>
            <a:r>
              <a:rPr lang="fr-CA" b="1" i="0" u="sng" dirty="0">
                <a:sym typeface="Wingdings" panose="05000000000000000000" pitchFamily="2" charset="2"/>
              </a:rPr>
              <a:t>:</a:t>
            </a:r>
            <a:r>
              <a:rPr lang="fr-CA" b="0" i="0" u="none" dirty="0">
                <a:sym typeface="Wingdings" panose="05000000000000000000" pitchFamily="2" charset="2"/>
              </a:rPr>
              <a:t> You </a:t>
            </a:r>
            <a:r>
              <a:rPr lang="fr-CA" b="0" i="0" u="none" dirty="0" err="1">
                <a:sym typeface="Wingdings" panose="05000000000000000000" pitchFamily="2" charset="2"/>
              </a:rPr>
              <a:t>need</a:t>
            </a:r>
            <a:r>
              <a:rPr lang="fr-CA" b="0" i="0" u="none" dirty="0">
                <a:sym typeface="Wingdings" panose="05000000000000000000" pitchFamily="2" charset="2"/>
              </a:rPr>
              <a:t> to </a:t>
            </a:r>
            <a:r>
              <a:rPr lang="fr-CA" b="0" i="0" u="none" dirty="0" err="1">
                <a:sym typeface="Wingdings" panose="05000000000000000000" pitchFamily="2" charset="2"/>
              </a:rPr>
              <a:t>refresh</a:t>
            </a:r>
            <a:r>
              <a:rPr lang="fr-CA" b="0" i="0" u="none" dirty="0">
                <a:sym typeface="Wingdings" panose="05000000000000000000" pitchFamily="2" charset="2"/>
              </a:rPr>
              <a:t> </a:t>
            </a:r>
            <a:r>
              <a:rPr lang="fr-CA" b="0" i="0" u="none" dirty="0" err="1">
                <a:sym typeface="Wingdings" panose="05000000000000000000" pitchFamily="2" charset="2"/>
              </a:rPr>
              <a:t>your</a:t>
            </a:r>
            <a:r>
              <a:rPr lang="fr-CA" b="0" i="0" u="none" dirty="0">
                <a:sym typeface="Wingdings" panose="05000000000000000000" pitchFamily="2" charset="2"/>
              </a:rPr>
              <a:t> page if </a:t>
            </a:r>
            <a:r>
              <a:rPr lang="fr-CA" b="0" i="0" u="none" dirty="0" err="1">
                <a:sym typeface="Wingdings" panose="05000000000000000000" pitchFamily="2" charset="2"/>
              </a:rPr>
              <a:t>you</a:t>
            </a:r>
            <a:r>
              <a:rPr lang="fr-CA" b="0" i="0" u="none" dirty="0">
                <a:sym typeface="Wingdings" panose="05000000000000000000" pitchFamily="2" charset="2"/>
              </a:rPr>
              <a:t> </a:t>
            </a:r>
            <a:r>
              <a:rPr lang="fr-CA" b="0" i="0" u="none" dirty="0" err="1">
                <a:sym typeface="Wingdings" panose="05000000000000000000" pitchFamily="2" charset="2"/>
              </a:rPr>
              <a:t>want</a:t>
            </a:r>
            <a:r>
              <a:rPr lang="fr-CA" b="0" i="0" u="none" dirty="0">
                <a:sym typeface="Wingdings" panose="05000000000000000000" pitchFamily="2" charset="2"/>
              </a:rPr>
              <a:t> to </a:t>
            </a:r>
            <a:r>
              <a:rPr lang="fr-CA" b="0" i="0" u="none" dirty="0" err="1">
                <a:sym typeface="Wingdings" panose="05000000000000000000" pitchFamily="2" charset="2"/>
              </a:rPr>
              <a:t>demonstrate</a:t>
            </a:r>
            <a:r>
              <a:rPr lang="fr-CA" b="0" i="0" u="none" dirty="0">
                <a:sym typeface="Wingdings" panose="05000000000000000000" pitchFamily="2" charset="2"/>
              </a:rPr>
              <a:t> the change in the configuration of the help </a:t>
            </a:r>
            <a:r>
              <a:rPr lang="fr-CA" b="0" i="0" u="none" dirty="0" err="1">
                <a:sym typeface="Wingdings" panose="05000000000000000000" pitchFamily="2" charset="2"/>
              </a:rPr>
              <a:t>feature</a:t>
            </a:r>
            <a:r>
              <a:rPr lang="fr-CA" b="0" i="0" u="none" dirty="0">
                <a:sym typeface="Wingdings" panose="05000000000000000000" pitchFamily="2" charset="2"/>
              </a:rPr>
              <a:t>.</a:t>
            </a:r>
            <a:endParaRPr lang="en-US" b="1" dirty="0">
              <a:sym typeface="Wingdings" panose="05000000000000000000" pitchFamily="2" charset="2"/>
            </a:endParaRP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46439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mj-lt"/>
              <a:buNone/>
            </a:pPr>
            <a:r>
              <a:rPr lang="en-US" dirty="0"/>
              <a:t>Show the Help Pane in the Lead entity main form in the </a:t>
            </a:r>
            <a:r>
              <a:rPr lang="fr-CA" dirty="0"/>
              <a:t>Sales Hub </a:t>
            </a:r>
            <a:r>
              <a:rPr lang="en-US" dirty="0"/>
              <a:t>app </a:t>
            </a:r>
            <a:r>
              <a:rPr lang="en-US" dirty="0">
                <a:sym typeface="Wingdings" panose="05000000000000000000" pitchFamily="2" charset="2"/>
              </a:rPr>
              <a:t> Help Panes not editable in out of the box apps</a:t>
            </a:r>
            <a:endParaRPr lang="en-US" dirty="0"/>
          </a:p>
          <a:p>
            <a:pPr marL="0" indent="0">
              <a:buFont typeface="+mj-lt"/>
              <a:buNone/>
            </a:pPr>
            <a:endParaRPr lang="en-US" dirty="0"/>
          </a:p>
          <a:p>
            <a:pPr marL="0" indent="0">
              <a:buFont typeface="+mj-lt"/>
              <a:buNone/>
            </a:pPr>
            <a:r>
              <a:rPr lang="en-US" dirty="0"/>
              <a:t>Configure the Help Pane on the Lead entity main form in the </a:t>
            </a:r>
            <a:r>
              <a:rPr lang="fr-CA" dirty="0"/>
              <a:t>Help Pane </a:t>
            </a:r>
            <a:r>
              <a:rPr lang="fr-CA" dirty="0" err="1"/>
              <a:t>Demo</a:t>
            </a:r>
            <a:r>
              <a:rPr lang="fr-CA" dirty="0"/>
              <a:t> </a:t>
            </a:r>
            <a:r>
              <a:rPr lang="en-US" dirty="0"/>
              <a:t>app: Lead qualification as the use case example</a:t>
            </a:r>
          </a:p>
          <a:p>
            <a:pPr marL="228600" indent="-228600">
              <a:buFont typeface="+mj-lt"/>
              <a:buAutoNum type="arabicPeriod"/>
            </a:pPr>
            <a:r>
              <a:rPr lang="en-US" dirty="0"/>
              <a:t>Update the title of the Help Pane</a:t>
            </a:r>
          </a:p>
          <a:p>
            <a:pPr marL="228600" indent="-228600">
              <a:buFont typeface="+mj-lt"/>
              <a:buAutoNum type="arabicPeriod"/>
            </a:pPr>
            <a:r>
              <a:rPr lang="en-US" dirty="0"/>
              <a:t>Add a short introduction at the beginning of the Help Pane with some text format changes</a:t>
            </a:r>
          </a:p>
          <a:p>
            <a:pPr marL="228600" indent="-228600">
              <a:buFont typeface="+mj-lt"/>
              <a:buAutoNum type="arabicPeriod"/>
            </a:pPr>
            <a:r>
              <a:rPr lang="en-US" dirty="0"/>
              <a:t>Add a section for the Qualification of a lead</a:t>
            </a:r>
          </a:p>
          <a:p>
            <a:pPr marL="228600" indent="-228600">
              <a:buFont typeface="+mj-lt"/>
              <a:buAutoNum type="arabicPeriod"/>
            </a:pPr>
            <a:r>
              <a:rPr lang="en-US" dirty="0"/>
              <a:t>Take a screenshot of the Qualify button, save it, upload it in a SharePoint site and add the image URL to the Help Pane as a link</a:t>
            </a:r>
          </a:p>
          <a:p>
            <a:pPr marL="228600" indent="-228600">
              <a:buFont typeface="+mj-lt"/>
              <a:buAutoNum type="arabicPeriod"/>
            </a:pPr>
            <a:r>
              <a:rPr lang="en-US" dirty="0"/>
              <a:t>Insert a video stored on Stream (uploaded before the presentation) showing an example of Lead qualification</a:t>
            </a:r>
          </a:p>
          <a:p>
            <a:pPr marL="228600" indent="-228600">
              <a:buFont typeface="+mj-lt"/>
              <a:buAutoNum type="arabicPeriod"/>
            </a:pPr>
            <a:r>
              <a:rPr lang="en-US" dirty="0"/>
              <a:t>Add a link to allow the user to consult the Microsoft documentation about the qualification of a Lead (ex: </a:t>
            </a:r>
            <a:r>
              <a:rPr lang="fr-CA" dirty="0">
                <a:hlinkClick r:id="rId3"/>
              </a:rPr>
              <a:t>https://docs.microsoft.com/en-us/dynamics365/sales-enterprise/qualify-lead-convert-opportunity-sales</a:t>
            </a:r>
            <a:r>
              <a:rPr lang="en-US" dirty="0"/>
              <a:t>)</a:t>
            </a:r>
          </a:p>
          <a:p>
            <a:pPr marL="228600" indent="-228600">
              <a:buFont typeface="+mj-lt"/>
              <a:buAutoNum type="arabicPeriod"/>
            </a:pPr>
            <a:r>
              <a:rPr lang="en-US" dirty="0"/>
              <a:t>Insert a </a:t>
            </a:r>
            <a:r>
              <a:rPr lang="en-US" dirty="0" err="1"/>
              <a:t>coachmark</a:t>
            </a:r>
            <a:r>
              <a:rPr lang="en-US" dirty="0"/>
              <a:t> point to the “Qualify” step of the “Lead to Opportunity” business process flow</a:t>
            </a:r>
          </a:p>
          <a:p>
            <a:pPr marL="228600" indent="-228600">
              <a:buFont typeface="+mj-lt"/>
              <a:buAutoNum type="arabicPeriod"/>
            </a:pPr>
            <a:r>
              <a:rPr lang="en-US" dirty="0"/>
              <a:t>Finally add a balloon on the Qualify button</a:t>
            </a:r>
          </a:p>
          <a:p>
            <a:pPr marL="228600" indent="-228600">
              <a:buFont typeface="+mj-lt"/>
              <a:buAutoNum type="arabicPeriod"/>
            </a:pPr>
            <a:r>
              <a:rPr lang="en-US" dirty="0"/>
              <a:t>Save your work</a:t>
            </a:r>
          </a:p>
          <a:p>
            <a:pPr marL="228600" indent="-228600">
              <a:buFont typeface="+mj-lt"/>
              <a:buAutoNum type="arabicPeriod"/>
            </a:pPr>
            <a:r>
              <a:rPr lang="en-US" dirty="0"/>
              <a:t>Show how it looks like from a user point of view on an open Lead</a:t>
            </a:r>
          </a:p>
          <a:p>
            <a:pPr marL="228600" indent="-228600">
              <a:buFont typeface="+mj-lt"/>
              <a:buAutoNum type="arabicPeriod"/>
            </a:pPr>
            <a:endParaRPr lang="en-US" dirty="0"/>
          </a:p>
          <a:p>
            <a:pPr marL="0" indent="0">
              <a:buFont typeface="+mj-lt"/>
              <a:buNone/>
            </a:pPr>
            <a:r>
              <a:rPr lang="en-US" dirty="0"/>
              <a:t>Configure the Help Pane on the Dashboard page in the </a:t>
            </a:r>
            <a:r>
              <a:rPr lang="fr-CA" dirty="0"/>
              <a:t>Help Pane </a:t>
            </a:r>
            <a:r>
              <a:rPr lang="fr-CA" dirty="0" err="1"/>
              <a:t>Demo</a:t>
            </a:r>
            <a:r>
              <a:rPr lang="fr-CA" dirty="0"/>
              <a:t> </a:t>
            </a:r>
            <a:r>
              <a:rPr lang="en-US" dirty="0"/>
              <a:t>app: Lead Quick Create as the use case example</a:t>
            </a:r>
          </a:p>
          <a:p>
            <a:pPr marL="228600" indent="-228600">
              <a:buFont typeface="+mj-lt"/>
              <a:buAutoNum type="arabicPeriod"/>
            </a:pPr>
            <a:r>
              <a:rPr lang="en-US" dirty="0"/>
              <a:t>Update the title of the Help Pane</a:t>
            </a:r>
          </a:p>
          <a:p>
            <a:pPr marL="228600" indent="-228600">
              <a:buFont typeface="+mj-lt"/>
              <a:buAutoNum type="arabicPeriod"/>
            </a:pPr>
            <a:r>
              <a:rPr lang="en-US" dirty="0"/>
              <a:t>Use </a:t>
            </a:r>
            <a:r>
              <a:rPr lang="en-US" dirty="0" err="1"/>
              <a:t>coachmarks</a:t>
            </a:r>
            <a:r>
              <a:rPr lang="en-US" dirty="0"/>
              <a:t> to show to the user where to go to quick create a Lead</a:t>
            </a:r>
          </a:p>
          <a:p>
            <a:pPr marL="228600" indent="-228600">
              <a:buFont typeface="+mj-lt"/>
              <a:buAutoNum type="arabicPeriod"/>
            </a:pPr>
            <a:r>
              <a:rPr lang="en-US" dirty="0"/>
              <a:t>Add a </a:t>
            </a:r>
            <a:r>
              <a:rPr lang="en-US" dirty="0" err="1"/>
              <a:t>coachmark</a:t>
            </a:r>
            <a:r>
              <a:rPr lang="en-US" dirty="0"/>
              <a:t> on the “View record” link after the Lead quick creation</a:t>
            </a:r>
          </a:p>
          <a:p>
            <a:pPr marL="228600" indent="-228600">
              <a:buFont typeface="+mj-lt"/>
              <a:buAutoNum type="arabicPeriod"/>
            </a:pPr>
            <a:r>
              <a:rPr lang="en-US" dirty="0"/>
              <a:t>Add a </a:t>
            </a:r>
            <a:r>
              <a:rPr lang="en-US" dirty="0" err="1"/>
              <a:t>ballon</a:t>
            </a:r>
            <a:r>
              <a:rPr lang="en-US" dirty="0"/>
              <a:t> on the “Qualify” step of the “Lead to Opportunity” business process flow</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dirty="0"/>
              <a:t>Show how it looks like from a user point of view on the dashboard page</a:t>
            </a:r>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2/26/2020 1:00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13305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4FB6B101-2EC4-43E3-BC94-70B29E47F0A6}"/>
              </a:ext>
            </a:extLst>
          </p:cNvPr>
          <p:cNvGrpSpPr/>
          <p:nvPr userDrawn="1"/>
        </p:nvGrpSpPr>
        <p:grpSpPr>
          <a:xfrm>
            <a:off x="3488266" y="0"/>
            <a:ext cx="8703734" cy="6858000"/>
            <a:chOff x="3488266" y="0"/>
            <a:chExt cx="8703734" cy="6858000"/>
          </a:xfrm>
        </p:grpSpPr>
        <p:pic>
          <p:nvPicPr>
            <p:cNvPr id="8" name="Image 7" descr="Une image contenant neige, extérieur, nature, skiant&#10;&#10;Description générée automatiquement">
              <a:extLst>
                <a:ext uri="{FF2B5EF4-FFF2-40B4-BE49-F238E27FC236}">
                  <a16:creationId xmlns:a16="http://schemas.microsoft.com/office/drawing/2014/main" id="{3E541CA5-9CEC-4A08-93CF-2206B2B71D30}"/>
                </a:ext>
              </a:extLst>
            </p:cNvPr>
            <p:cNvPicPr>
              <a:picLocks noChangeAspect="1"/>
            </p:cNvPicPr>
            <p:nvPr userDrawn="1"/>
          </p:nvPicPr>
          <p:blipFill rotWithShape="1">
            <a:blip r:embed="rId2"/>
            <a:srcRect l="36040" r="10114"/>
            <a:stretch/>
          </p:blipFill>
          <p:spPr>
            <a:xfrm>
              <a:off x="5626941" y="0"/>
              <a:ext cx="6565059" cy="6858000"/>
            </a:xfrm>
            <a:prstGeom prst="rect">
              <a:avLst/>
            </a:prstGeom>
          </p:spPr>
        </p:pic>
        <p:sp>
          <p:nvSpPr>
            <p:cNvPr id="9" name="Rectangle 8">
              <a:extLst>
                <a:ext uri="{FF2B5EF4-FFF2-40B4-BE49-F238E27FC236}">
                  <a16:creationId xmlns:a16="http://schemas.microsoft.com/office/drawing/2014/main" id="{31424C92-74EF-4490-8745-4AD266DF42D5}"/>
                </a:ext>
              </a:extLst>
            </p:cNvPr>
            <p:cNvSpPr/>
            <p:nvPr userDrawn="1"/>
          </p:nvSpPr>
          <p:spPr bwMode="auto">
            <a:xfrm>
              <a:off x="3488266" y="0"/>
              <a:ext cx="3865033" cy="6858000"/>
            </a:xfrm>
            <a:custGeom>
              <a:avLst/>
              <a:gdLst>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033" h="6858000">
                  <a:moveTo>
                    <a:pt x="0" y="0"/>
                  </a:moveTo>
                  <a:lnTo>
                    <a:pt x="3865033" y="0"/>
                  </a:lnTo>
                  <a:cubicBezTo>
                    <a:pt x="137583" y="5137150"/>
                    <a:pt x="3865033" y="4572000"/>
                    <a:pt x="3865033" y="6858000"/>
                  </a:cubicBezTo>
                  <a:lnTo>
                    <a:pt x="0" y="685800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itle 1">
            <a:extLst>
              <a:ext uri="{FF2B5EF4-FFF2-40B4-BE49-F238E27FC236}">
                <a16:creationId xmlns:a16="http://schemas.microsoft.com/office/drawing/2014/main" id="{CA8EC573-115D-42A7-9A71-C98DC4D28A38}"/>
              </a:ext>
            </a:extLst>
          </p:cNvPr>
          <p:cNvSpPr>
            <a:spLocks noGrp="1"/>
          </p:cNvSpPr>
          <p:nvPr>
            <p:ph type="title" hasCustomPrompt="1"/>
          </p:nvPr>
        </p:nvSpPr>
        <p:spPr>
          <a:xfrm>
            <a:off x="527424" y="2757632"/>
            <a:ext cx="5510213" cy="1631216"/>
          </a:xfrm>
          <a:noFill/>
        </p:spPr>
        <p:txBody>
          <a:bodyPr wrap="square" lIns="0" tIns="0" rIns="0" bIns="0" anchor="b" anchorCtr="0">
            <a:spAutoFit/>
          </a:bodyPr>
          <a:lstStyle>
            <a:lvl1pPr>
              <a:defRPr lang="en-US" sz="5300" b="1" kern="1200" cap="none" spc="-50" baseline="0">
                <a:ln w="3175">
                  <a:noFill/>
                </a:ln>
                <a:solidFill>
                  <a:srgbClr val="243A5E"/>
                </a:solidFill>
                <a:effectLst/>
                <a:latin typeface="+mj-lt"/>
                <a:ea typeface="+mn-ea"/>
                <a:cs typeface="Segoe UI" panose="020B0502040204020203" pitchFamily="34" charset="0"/>
              </a:defRPr>
            </a:lvl1pPr>
          </a:lstStyle>
          <a:p>
            <a:r>
              <a:rPr lang="en-US" dirty="0"/>
              <a:t>Event name or presentation title </a:t>
            </a:r>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8650C430-0741-48A5-BC18-6406D16E2073}"/>
              </a:ext>
            </a:extLst>
          </p:cNvPr>
          <p:cNvGrpSpPr/>
          <p:nvPr userDrawn="1"/>
        </p:nvGrpSpPr>
        <p:grpSpPr>
          <a:xfrm>
            <a:off x="3488266" y="0"/>
            <a:ext cx="8703734" cy="6858000"/>
            <a:chOff x="3488266" y="0"/>
            <a:chExt cx="8703734" cy="6858000"/>
          </a:xfrm>
        </p:grpSpPr>
        <p:pic>
          <p:nvPicPr>
            <p:cNvPr id="8" name="Image 7" descr="Une image contenant neige, extérieur, nature, skiant&#10;&#10;Description générée automatiquement">
              <a:extLst>
                <a:ext uri="{FF2B5EF4-FFF2-40B4-BE49-F238E27FC236}">
                  <a16:creationId xmlns:a16="http://schemas.microsoft.com/office/drawing/2014/main" id="{162BA42C-00EC-4C40-9F90-AE94F3795730}"/>
                </a:ext>
              </a:extLst>
            </p:cNvPr>
            <p:cNvPicPr>
              <a:picLocks noChangeAspect="1"/>
            </p:cNvPicPr>
            <p:nvPr userDrawn="1"/>
          </p:nvPicPr>
          <p:blipFill rotWithShape="1">
            <a:blip r:embed="rId2"/>
            <a:srcRect l="36040" r="10114"/>
            <a:stretch/>
          </p:blipFill>
          <p:spPr>
            <a:xfrm>
              <a:off x="5626941" y="0"/>
              <a:ext cx="6565059" cy="6858000"/>
            </a:xfrm>
            <a:prstGeom prst="rect">
              <a:avLst/>
            </a:prstGeom>
          </p:spPr>
        </p:pic>
        <p:sp>
          <p:nvSpPr>
            <p:cNvPr id="9" name="Rectangle 8">
              <a:extLst>
                <a:ext uri="{FF2B5EF4-FFF2-40B4-BE49-F238E27FC236}">
                  <a16:creationId xmlns:a16="http://schemas.microsoft.com/office/drawing/2014/main" id="{A38259D4-3F2C-487A-ADE9-B52DC4051123}"/>
                </a:ext>
              </a:extLst>
            </p:cNvPr>
            <p:cNvSpPr/>
            <p:nvPr userDrawn="1"/>
          </p:nvSpPr>
          <p:spPr bwMode="auto">
            <a:xfrm>
              <a:off x="3488266" y="0"/>
              <a:ext cx="3865033" cy="6858000"/>
            </a:xfrm>
            <a:custGeom>
              <a:avLst/>
              <a:gdLst>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033" h="6858000">
                  <a:moveTo>
                    <a:pt x="0" y="0"/>
                  </a:moveTo>
                  <a:lnTo>
                    <a:pt x="3865033" y="0"/>
                  </a:lnTo>
                  <a:cubicBezTo>
                    <a:pt x="137583" y="5137150"/>
                    <a:pt x="3865033" y="4572000"/>
                    <a:pt x="3865033" y="6858000"/>
                  </a:cubicBezTo>
                  <a:lnTo>
                    <a:pt x="0" y="685800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585216" y="617193"/>
            <a:ext cx="5510784"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a:ln w="3175">
                  <a:noFill/>
                </a:ln>
                <a:solidFill>
                  <a:srgbClr val="243A5E"/>
                </a:solidFill>
                <a:effectLst/>
                <a:latin typeface="+mj-lt"/>
                <a:ea typeface="+mn-ea"/>
                <a:cs typeface="Segoe UI" panose="020B0502040204020203" pitchFamily="34" charset="0"/>
              </a:defRPr>
            </a:lvl1pPr>
          </a:lstStyle>
          <a:p>
            <a:r>
              <a:rPr lang="en-US" dirty="0"/>
              <a:t>Thank You</a:t>
            </a:r>
          </a:p>
        </p:txBody>
      </p:sp>
    </p:spTree>
    <p:extLst>
      <p:ext uri="{BB962C8B-B14F-4D97-AF65-F5344CB8AC3E}">
        <p14:creationId xmlns:p14="http://schemas.microsoft.com/office/powerpoint/2010/main" val="2917939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597-288D-4782-9B94-2F76FCCDB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DC817D-77B8-40A3-BFF3-CC009EA7D9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109FB-EDBA-46E0-BC76-D45447E32977}"/>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5" name="Footer Placeholder 4">
            <a:extLst>
              <a:ext uri="{FF2B5EF4-FFF2-40B4-BE49-F238E27FC236}">
                <a16:creationId xmlns:a16="http://schemas.microsoft.com/office/drawing/2014/main" id="{B03FD652-77E7-493D-8826-A1C3451C3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C7CB3-D3D0-425A-8150-B01783057A73}"/>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2037212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86FD-F37A-4DF3-B620-ABA7D4ACF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7F51F7-0628-4C64-BD08-F8FFE05B16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E6C5A-53C9-4647-82DC-D705BCBF5E5E}"/>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5" name="Footer Placeholder 4">
            <a:extLst>
              <a:ext uri="{FF2B5EF4-FFF2-40B4-BE49-F238E27FC236}">
                <a16:creationId xmlns:a16="http://schemas.microsoft.com/office/drawing/2014/main" id="{2941C674-4DC0-401B-BE88-ACC4230E4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A4DB7-A0A2-484D-B254-AA45813FA81F}"/>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2727566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AD61-B573-4E13-82FB-4457956A0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601528-40CA-4974-B6C9-6FDD9DD80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4074AB-CB6E-4125-BAE7-1E6BD7BDBA6B}"/>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5" name="Footer Placeholder 4">
            <a:extLst>
              <a:ext uri="{FF2B5EF4-FFF2-40B4-BE49-F238E27FC236}">
                <a16:creationId xmlns:a16="http://schemas.microsoft.com/office/drawing/2014/main" id="{276CE230-FBFB-4156-A735-A8A0FE3BD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2D801-5714-4206-862B-B095DD854C79}"/>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3272247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81DC-C225-4444-B135-6C0A921F47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1FDF6-8F41-4EE9-9C77-3822AF536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6C4141-DA03-4E0E-A610-F5BBBB6307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DCE620-883B-4468-AEEF-39B1E49B1B74}"/>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6" name="Footer Placeholder 5">
            <a:extLst>
              <a:ext uri="{FF2B5EF4-FFF2-40B4-BE49-F238E27FC236}">
                <a16:creationId xmlns:a16="http://schemas.microsoft.com/office/drawing/2014/main" id="{3440DCF8-B038-49E3-A6A4-DD9714A6A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5FD3B-74BF-4C27-9661-53B1EE1817F4}"/>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4133414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FD93B-8F68-4B93-A9F0-19A30C98C9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790086-AF54-4ACC-A7EB-EE9845F63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9CB8B0-D857-415B-A107-EE942F8BAA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310935-F931-4D57-B2B3-6B4714AE44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277862-DA2D-416E-844C-D0100213A5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0D67A8-4483-4B92-94CB-E8766C8D6620}"/>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8" name="Footer Placeholder 7">
            <a:extLst>
              <a:ext uri="{FF2B5EF4-FFF2-40B4-BE49-F238E27FC236}">
                <a16:creationId xmlns:a16="http://schemas.microsoft.com/office/drawing/2014/main" id="{C02D9203-271E-4FBE-9A25-30114FB8F7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AEF3B1-CBE3-4C6E-8DFC-F545348CA0B3}"/>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2978431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6B7C-4581-408D-96B0-0A8911216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B1B7A4-D88E-48B3-BFA5-5645F775545C}"/>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4" name="Footer Placeholder 3">
            <a:extLst>
              <a:ext uri="{FF2B5EF4-FFF2-40B4-BE49-F238E27FC236}">
                <a16:creationId xmlns:a16="http://schemas.microsoft.com/office/drawing/2014/main" id="{2C4042A9-4034-44F9-866C-5D9F2F96D1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E6FCE4-EE58-440B-AF92-240A6D25FC00}"/>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93706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35B69-EAB8-4015-874A-0709472526DA}"/>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3" name="Footer Placeholder 2">
            <a:extLst>
              <a:ext uri="{FF2B5EF4-FFF2-40B4-BE49-F238E27FC236}">
                <a16:creationId xmlns:a16="http://schemas.microsoft.com/office/drawing/2014/main" id="{356B9310-2568-45AD-BB06-5FFBDE87FC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93AA68-B160-4629-891F-AC34DF631577}"/>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1059037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D8A6-3BF1-4711-BF7F-0E83A4CB6C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82D49D-AAC2-48FE-8EB7-3A22F976CD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B2CB16-8814-42E0-9DF7-EB79B09F1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F69242-51C0-4D07-BF04-728C36CBFFD3}"/>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6" name="Footer Placeholder 5">
            <a:extLst>
              <a:ext uri="{FF2B5EF4-FFF2-40B4-BE49-F238E27FC236}">
                <a16:creationId xmlns:a16="http://schemas.microsoft.com/office/drawing/2014/main" id="{14556B36-9100-4726-95CA-B7E5B1C2E5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FE5F3-8EE3-4047-84A4-8FE1B7584E5B}"/>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796551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p:bg>
      <p:bgRef idx="1001">
        <a:schemeClr val="bg1"/>
      </p:bgRef>
    </p:bg>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4FD40D85-434C-4066-A846-FA08AC1B9FA9}"/>
              </a:ext>
            </a:extLst>
          </p:cNvPr>
          <p:cNvGrpSpPr/>
          <p:nvPr userDrawn="1"/>
        </p:nvGrpSpPr>
        <p:grpSpPr>
          <a:xfrm>
            <a:off x="3488266" y="0"/>
            <a:ext cx="8703734" cy="6858000"/>
            <a:chOff x="3488266" y="0"/>
            <a:chExt cx="8703734" cy="6858000"/>
          </a:xfrm>
        </p:grpSpPr>
        <p:pic>
          <p:nvPicPr>
            <p:cNvPr id="10" name="Image 9" descr="Une image contenant neige, extérieur, nature, skiant&#10;&#10;Description générée automatiquement">
              <a:extLst>
                <a:ext uri="{FF2B5EF4-FFF2-40B4-BE49-F238E27FC236}">
                  <a16:creationId xmlns:a16="http://schemas.microsoft.com/office/drawing/2014/main" id="{B76EE7FF-FAD9-4D69-A0FA-042D2B8E25F8}"/>
                </a:ext>
              </a:extLst>
            </p:cNvPr>
            <p:cNvPicPr>
              <a:picLocks noChangeAspect="1"/>
            </p:cNvPicPr>
            <p:nvPr userDrawn="1"/>
          </p:nvPicPr>
          <p:blipFill rotWithShape="1">
            <a:blip r:embed="rId2"/>
            <a:srcRect l="36040" r="10114"/>
            <a:stretch/>
          </p:blipFill>
          <p:spPr>
            <a:xfrm>
              <a:off x="5626941" y="0"/>
              <a:ext cx="6565059" cy="6858000"/>
            </a:xfrm>
            <a:prstGeom prst="rect">
              <a:avLst/>
            </a:prstGeom>
          </p:spPr>
        </p:pic>
        <p:sp>
          <p:nvSpPr>
            <p:cNvPr id="11" name="Rectangle 8">
              <a:extLst>
                <a:ext uri="{FF2B5EF4-FFF2-40B4-BE49-F238E27FC236}">
                  <a16:creationId xmlns:a16="http://schemas.microsoft.com/office/drawing/2014/main" id="{272760F6-2F5B-4366-8194-3AF4F225E78A}"/>
                </a:ext>
              </a:extLst>
            </p:cNvPr>
            <p:cNvSpPr/>
            <p:nvPr userDrawn="1"/>
          </p:nvSpPr>
          <p:spPr bwMode="auto">
            <a:xfrm>
              <a:off x="3488266" y="0"/>
              <a:ext cx="3865033" cy="6858000"/>
            </a:xfrm>
            <a:custGeom>
              <a:avLst/>
              <a:gdLst>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033" h="6858000">
                  <a:moveTo>
                    <a:pt x="0" y="0"/>
                  </a:moveTo>
                  <a:lnTo>
                    <a:pt x="3865033" y="0"/>
                  </a:lnTo>
                  <a:cubicBezTo>
                    <a:pt x="137583" y="5137150"/>
                    <a:pt x="3865033" y="4572000"/>
                    <a:pt x="3865033" y="6858000"/>
                  </a:cubicBezTo>
                  <a:lnTo>
                    <a:pt x="0" y="685800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lang="en-US" sz="3600" b="0" kern="1200" cap="none" spc="-50" baseline="0">
                <a:ln w="3175">
                  <a:noFill/>
                </a:ln>
                <a:solidFill>
                  <a:srgbClr val="243A5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891E-8B70-40E6-A55A-CDA991AD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C6DA71-6412-47B8-AE60-2889A0B404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965031-56BF-4C5F-A394-03CC72318E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BD91BC-BE55-4FCB-B4D9-23A2E93AC0E3}"/>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6" name="Footer Placeholder 5">
            <a:extLst>
              <a:ext uri="{FF2B5EF4-FFF2-40B4-BE49-F238E27FC236}">
                <a16:creationId xmlns:a16="http://schemas.microsoft.com/office/drawing/2014/main" id="{9C45F492-A7E2-4464-9189-0FD2C8885B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F41E66-9391-4812-A574-2F000651ACB3}"/>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1894716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561F2-78B4-41C7-94EC-205C9258C1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055359-DEF4-4A7E-9908-3E5C09F256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15770-FE02-465E-9A49-88DDD135D66C}"/>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5" name="Footer Placeholder 4">
            <a:extLst>
              <a:ext uri="{FF2B5EF4-FFF2-40B4-BE49-F238E27FC236}">
                <a16:creationId xmlns:a16="http://schemas.microsoft.com/office/drawing/2014/main" id="{E14E9F87-FDD4-4BE4-A19D-33D79B4B9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050A8-4E49-414B-9E16-4B8818C53FA5}"/>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353202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BEAE15-7C32-4CF0-B574-9898CAF760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4BF1A1-0F4A-4485-A97B-F2CC850ED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2F3662-67E9-417F-831D-C96589B17C31}"/>
              </a:ext>
            </a:extLst>
          </p:cNvPr>
          <p:cNvSpPr>
            <a:spLocks noGrp="1"/>
          </p:cNvSpPr>
          <p:nvPr>
            <p:ph type="dt" sz="half" idx="10"/>
          </p:nvPr>
        </p:nvSpPr>
        <p:spPr/>
        <p:txBody>
          <a:bodyPr/>
          <a:lstStyle/>
          <a:p>
            <a:fld id="{14C3E0D9-00CD-4366-9EDD-8041D726AFE0}" type="datetimeFigureOut">
              <a:rPr lang="en-US" smtClean="0"/>
              <a:t>2/26/2020</a:t>
            </a:fld>
            <a:endParaRPr lang="en-US"/>
          </a:p>
        </p:txBody>
      </p:sp>
      <p:sp>
        <p:nvSpPr>
          <p:cNvPr id="5" name="Footer Placeholder 4">
            <a:extLst>
              <a:ext uri="{FF2B5EF4-FFF2-40B4-BE49-F238E27FC236}">
                <a16:creationId xmlns:a16="http://schemas.microsoft.com/office/drawing/2014/main" id="{838449EC-4440-4184-823D-F19A07E53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0456E-162C-4129-952C-068BE3363866}"/>
              </a:ext>
            </a:extLst>
          </p:cNvPr>
          <p:cNvSpPr>
            <a:spLocks noGrp="1"/>
          </p:cNvSpPr>
          <p:nvPr>
            <p:ph type="sldNum" sz="quarter" idx="12"/>
          </p:nvPr>
        </p:nvSpPr>
        <p:spPr/>
        <p:txBody>
          <a:bodyPr/>
          <a:lstStyle/>
          <a:p>
            <a:fld id="{006544DF-A64A-4254-B948-EB2B5EA80081}" type="slidenum">
              <a:rPr lang="en-US" smtClean="0"/>
              <a:t>‹N°›</a:t>
            </a:fld>
            <a:endParaRPr lang="en-US"/>
          </a:p>
        </p:txBody>
      </p:sp>
    </p:spTree>
    <p:extLst>
      <p:ext uri="{BB962C8B-B14F-4D97-AF65-F5344CB8AC3E}">
        <p14:creationId xmlns:p14="http://schemas.microsoft.com/office/powerpoint/2010/main" val="308662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Ref idx="1001">
        <a:schemeClr val="bg1"/>
      </p:bgRef>
    </p:bg>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8650C430-0741-48A5-BC18-6406D16E2073}"/>
              </a:ext>
            </a:extLst>
          </p:cNvPr>
          <p:cNvGrpSpPr/>
          <p:nvPr userDrawn="1"/>
        </p:nvGrpSpPr>
        <p:grpSpPr>
          <a:xfrm>
            <a:off x="3488266" y="0"/>
            <a:ext cx="8703734" cy="6858000"/>
            <a:chOff x="3488266" y="0"/>
            <a:chExt cx="8703734" cy="6858000"/>
          </a:xfrm>
        </p:grpSpPr>
        <p:pic>
          <p:nvPicPr>
            <p:cNvPr id="8" name="Image 7" descr="Une image contenant neige, extérieur, nature, skiant&#10;&#10;Description générée automatiquement">
              <a:extLst>
                <a:ext uri="{FF2B5EF4-FFF2-40B4-BE49-F238E27FC236}">
                  <a16:creationId xmlns:a16="http://schemas.microsoft.com/office/drawing/2014/main" id="{162BA42C-00EC-4C40-9F90-AE94F3795730}"/>
                </a:ext>
              </a:extLst>
            </p:cNvPr>
            <p:cNvPicPr>
              <a:picLocks noChangeAspect="1"/>
            </p:cNvPicPr>
            <p:nvPr userDrawn="1"/>
          </p:nvPicPr>
          <p:blipFill rotWithShape="1">
            <a:blip r:embed="rId2"/>
            <a:srcRect l="36040" r="10114"/>
            <a:stretch/>
          </p:blipFill>
          <p:spPr>
            <a:xfrm>
              <a:off x="5626941" y="0"/>
              <a:ext cx="6565059" cy="6858000"/>
            </a:xfrm>
            <a:prstGeom prst="rect">
              <a:avLst/>
            </a:prstGeom>
          </p:spPr>
        </p:pic>
        <p:sp>
          <p:nvSpPr>
            <p:cNvPr id="9" name="Rectangle 8">
              <a:extLst>
                <a:ext uri="{FF2B5EF4-FFF2-40B4-BE49-F238E27FC236}">
                  <a16:creationId xmlns:a16="http://schemas.microsoft.com/office/drawing/2014/main" id="{A38259D4-3F2C-487A-ADE9-B52DC4051123}"/>
                </a:ext>
              </a:extLst>
            </p:cNvPr>
            <p:cNvSpPr/>
            <p:nvPr userDrawn="1"/>
          </p:nvSpPr>
          <p:spPr bwMode="auto">
            <a:xfrm>
              <a:off x="3488266" y="0"/>
              <a:ext cx="3865033" cy="6858000"/>
            </a:xfrm>
            <a:custGeom>
              <a:avLst/>
              <a:gdLst>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 name="connsiteX0" fmla="*/ 0 w 3865033"/>
                <a:gd name="connsiteY0" fmla="*/ 0 h 6858000"/>
                <a:gd name="connsiteX1" fmla="*/ 3865033 w 3865033"/>
                <a:gd name="connsiteY1" fmla="*/ 0 h 6858000"/>
                <a:gd name="connsiteX2" fmla="*/ 3865033 w 3865033"/>
                <a:gd name="connsiteY2" fmla="*/ 6858000 h 6858000"/>
                <a:gd name="connsiteX3" fmla="*/ 0 w 3865033"/>
                <a:gd name="connsiteY3" fmla="*/ 6858000 h 6858000"/>
                <a:gd name="connsiteX4" fmla="*/ 0 w 386503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033" h="6858000">
                  <a:moveTo>
                    <a:pt x="0" y="0"/>
                  </a:moveTo>
                  <a:lnTo>
                    <a:pt x="3865033" y="0"/>
                  </a:lnTo>
                  <a:cubicBezTo>
                    <a:pt x="137583" y="5137150"/>
                    <a:pt x="3865033" y="4572000"/>
                    <a:pt x="3865033" y="6858000"/>
                  </a:cubicBezTo>
                  <a:lnTo>
                    <a:pt x="0" y="6858000"/>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243A5E"/>
                </a:solidFill>
                <a:effectLst/>
                <a:latin typeface="+mj-lt"/>
                <a:ea typeface="+mn-ea"/>
                <a:cs typeface="Segoe UI" panose="020B0502040204020203" pitchFamily="34" charset="0"/>
              </a:defRPr>
            </a:lvl1pPr>
          </a:lstStyle>
          <a:p>
            <a:r>
              <a:rPr lang="en-US" dirty="0"/>
              <a:t>Section title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5764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
        <p:nvSpPr>
          <p:cNvPr id="7" name="Text Placeholder 3">
            <a:extLst>
              <a:ext uri="{FF2B5EF4-FFF2-40B4-BE49-F238E27FC236}">
                <a16:creationId xmlns:a16="http://schemas.microsoft.com/office/drawing/2014/main" id="{DF8228FE-EB6F-4F2C-83EB-2B4C1F3F2C5A}"/>
              </a:ext>
            </a:extLst>
          </p:cNvPr>
          <p:cNvSpPr>
            <a:spLocks noGrp="1"/>
          </p:cNvSpPr>
          <p:nvPr>
            <p:ph type="body" sz="quarter" idx="10"/>
          </p:nvPr>
        </p:nvSpPr>
        <p:spPr>
          <a:xfrm>
            <a:off x="4214700" y="1930320"/>
            <a:ext cx="7647333"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
        <p:nvSpPr>
          <p:cNvPr id="7" name="Text Placeholder 3">
            <a:extLst>
              <a:ext uri="{FF2B5EF4-FFF2-40B4-BE49-F238E27FC236}">
                <a16:creationId xmlns:a16="http://schemas.microsoft.com/office/drawing/2014/main" id="{FE7209F9-0862-4F9E-A55E-4EAA386B67D9}"/>
              </a:ext>
            </a:extLst>
          </p:cNvPr>
          <p:cNvSpPr>
            <a:spLocks noGrp="1"/>
          </p:cNvSpPr>
          <p:nvPr>
            <p:ph type="body" sz="quarter" idx="10"/>
          </p:nvPr>
        </p:nvSpPr>
        <p:spPr>
          <a:xfrm>
            <a:off x="391089" y="1980654"/>
            <a:ext cx="7647333"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8982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464500" y="2843773"/>
            <a:ext cx="6858000" cy="1170455"/>
          </a:xfrm>
          <a:prstGeom prst="rect">
            <a:avLst/>
          </a:prstGeom>
        </p:spPr>
      </p:pic>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263640"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dirty="0"/>
              <a:t>#365PowerUpTampa</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249" r:id="rId3"/>
    <p:sldLayoutId id="2147484710" r:id="rId4"/>
    <p:sldLayoutId id="2147484867" r:id="rId5"/>
    <p:sldLayoutId id="2147484840" r:id="rId6"/>
    <p:sldLayoutId id="2147484865" r:id="rId7"/>
    <p:sldLayoutId id="2147484864" r:id="rId8"/>
    <p:sldLayoutId id="2147484841" r:id="rId9"/>
    <p:sldLayoutId id="2147484842" r:id="rId10"/>
    <p:sldLayoutId id="2147484866"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506F7-C377-4B8D-BAB2-7F96ADB9AB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B9F3C9-4D75-443B-BE51-0E799BB51C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9DC2AC-B0FD-4389-94D1-B4234677A5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C3E0D9-00CD-4366-9EDD-8041D726AFE0}" type="datetimeFigureOut">
              <a:rPr lang="en-US" smtClean="0"/>
              <a:t>2/26/2020</a:t>
            </a:fld>
            <a:endParaRPr lang="en-US"/>
          </a:p>
        </p:txBody>
      </p:sp>
      <p:sp>
        <p:nvSpPr>
          <p:cNvPr id="5" name="Footer Placeholder 4">
            <a:extLst>
              <a:ext uri="{FF2B5EF4-FFF2-40B4-BE49-F238E27FC236}">
                <a16:creationId xmlns:a16="http://schemas.microsoft.com/office/drawing/2014/main" id="{C1944299-6D6E-433A-9B7B-A806C4F7A3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9E72BD-503B-4390-BC0C-9648F405A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6544DF-A64A-4254-B948-EB2B5EA80081}" type="slidenum">
              <a:rPr lang="en-US" smtClean="0"/>
              <a:t>‹N°›</a:t>
            </a:fld>
            <a:endParaRPr lang="en-US"/>
          </a:p>
        </p:txBody>
      </p:sp>
    </p:spTree>
    <p:extLst>
      <p:ext uri="{BB962C8B-B14F-4D97-AF65-F5344CB8AC3E}">
        <p14:creationId xmlns:p14="http://schemas.microsoft.com/office/powerpoint/2010/main" val="3715965901"/>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2" r:id="rId4"/>
    <p:sldLayoutId id="2147484873" r:id="rId5"/>
    <p:sldLayoutId id="2147484874" r:id="rId6"/>
    <p:sldLayoutId id="2147484875" r:id="rId7"/>
    <p:sldLayoutId id="2147484876" r:id="rId8"/>
    <p:sldLayoutId id="2147484877" r:id="rId9"/>
    <p:sldLayoutId id="2147484878" r:id="rId10"/>
    <p:sldLayoutId id="21474848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mailto:raphael.pothin@gmail.com" TargetMode="External"/><Relationship Id="rId3" Type="http://schemas.openxmlformats.org/officeDocument/2006/relationships/image" Target="../media/image11.jpg"/><Relationship Id="rId7" Type="http://schemas.openxmlformats.org/officeDocument/2006/relationships/hyperlink" Target="https://www.linkedin.com/in/raphael-pothin-642bb657/?locale=en_US" TargetMode="External"/><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hyperlink" Target="https://medium.com/rapha%C3%ABl-pothin" TargetMode="External"/><Relationship Id="rId5" Type="http://schemas.openxmlformats.org/officeDocument/2006/relationships/image" Target="../media/image1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hyperlink" Target="https://twitter.com/RaphaelPothin" TargetMode="External"/><Relationship Id="rId14" Type="http://schemas.openxmlformats.org/officeDocument/2006/relationships/image" Target="../media/image1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CFCDD7-77DF-4C24-B83A-F453D35A3A19}"/>
              </a:ext>
            </a:extLst>
          </p:cNvPr>
          <p:cNvSpPr>
            <a:spLocks noGrp="1"/>
          </p:cNvSpPr>
          <p:nvPr>
            <p:ph type="title"/>
          </p:nvPr>
        </p:nvSpPr>
        <p:spPr>
          <a:xfrm>
            <a:off x="584200" y="1871783"/>
            <a:ext cx="5217789" cy="1661993"/>
          </a:xfrm>
        </p:spPr>
        <p:txBody>
          <a:bodyPr/>
          <a:lstStyle/>
          <a:p>
            <a:r>
              <a:rPr lang="en-US" dirty="0"/>
              <a:t>Improve User Adoption with Help Panes in model-driven apps</a:t>
            </a:r>
            <a:endParaRPr lang="fr-CA" dirty="0"/>
          </a:p>
        </p:txBody>
      </p:sp>
      <p:sp>
        <p:nvSpPr>
          <p:cNvPr id="3" name="Espace réservé du texte 2">
            <a:extLst>
              <a:ext uri="{FF2B5EF4-FFF2-40B4-BE49-F238E27FC236}">
                <a16:creationId xmlns:a16="http://schemas.microsoft.com/office/drawing/2014/main" id="{4A343536-E39F-4C11-9F9C-0EA3A17123C1}"/>
              </a:ext>
            </a:extLst>
          </p:cNvPr>
          <p:cNvSpPr>
            <a:spLocks noGrp="1"/>
          </p:cNvSpPr>
          <p:nvPr>
            <p:ph type="body" sz="quarter" idx="12"/>
          </p:nvPr>
        </p:nvSpPr>
        <p:spPr/>
        <p:txBody>
          <a:bodyPr/>
          <a:lstStyle/>
          <a:p>
            <a:r>
              <a:rPr lang="en-US" dirty="0"/>
              <a:t>Raphaël Pothin – 02/22/2020</a:t>
            </a:r>
            <a:endParaRPr lang="fr-CA" dirty="0"/>
          </a:p>
        </p:txBody>
      </p:sp>
    </p:spTree>
    <p:extLst>
      <p:ext uri="{BB962C8B-B14F-4D97-AF65-F5344CB8AC3E}">
        <p14:creationId xmlns:p14="http://schemas.microsoft.com/office/powerpoint/2010/main" val="407022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47987D-AE93-41FB-81FE-0BB8086D79C2}"/>
              </a:ext>
            </a:extLst>
          </p:cNvPr>
          <p:cNvSpPr>
            <a:spLocks noGrp="1"/>
          </p:cNvSpPr>
          <p:nvPr>
            <p:ph type="title"/>
          </p:nvPr>
        </p:nvSpPr>
        <p:spPr/>
        <p:txBody>
          <a:bodyPr/>
          <a:lstStyle/>
          <a:p>
            <a:r>
              <a:rPr lang="fr-CA" dirty="0"/>
              <a:t>3 main help modes in model-</a:t>
            </a:r>
            <a:r>
              <a:rPr lang="fr-CA" dirty="0" err="1"/>
              <a:t>driven</a:t>
            </a:r>
            <a:r>
              <a:rPr lang="fr-CA" dirty="0"/>
              <a:t> apps</a:t>
            </a:r>
          </a:p>
        </p:txBody>
      </p:sp>
      <p:sp>
        <p:nvSpPr>
          <p:cNvPr id="3" name="Espace réservé du texte 2">
            <a:extLst>
              <a:ext uri="{FF2B5EF4-FFF2-40B4-BE49-F238E27FC236}">
                <a16:creationId xmlns:a16="http://schemas.microsoft.com/office/drawing/2014/main" id="{5AD4DCDA-D78D-4C2A-AAD6-28F73FCB6BBF}"/>
              </a:ext>
            </a:extLst>
          </p:cNvPr>
          <p:cNvSpPr>
            <a:spLocks noGrp="1"/>
          </p:cNvSpPr>
          <p:nvPr>
            <p:ph type="body" sz="quarter" idx="10"/>
          </p:nvPr>
        </p:nvSpPr>
        <p:spPr>
          <a:xfrm>
            <a:off x="584200" y="1779318"/>
            <a:ext cx="11018520" cy="2462213"/>
          </a:xfrm>
        </p:spPr>
        <p:txBody>
          <a:bodyPr/>
          <a:lstStyle/>
          <a:p>
            <a:pPr marL="457200" indent="-457200">
              <a:buFont typeface="Arial" panose="020B0604020202020204" pitchFamily="34" charset="0"/>
              <a:buChar char="•"/>
            </a:pPr>
            <a:r>
              <a:rPr lang="fr-CA" dirty="0"/>
              <a:t>By default, redirection to the Microsoft documentation</a:t>
            </a:r>
          </a:p>
          <a:p>
            <a:pPr marL="457200" indent="-457200">
              <a:buFont typeface="Arial" panose="020B0604020202020204" pitchFamily="34" charset="0"/>
              <a:buChar char="•"/>
            </a:pPr>
            <a:r>
              <a:rPr lang="fr-CA" dirty="0"/>
              <a:t>Configure a custom help URL </a:t>
            </a:r>
            <a:r>
              <a:rPr lang="fr-CA" dirty="0" err="1"/>
              <a:t>where</a:t>
            </a:r>
            <a:r>
              <a:rPr lang="fr-CA" dirty="0"/>
              <a:t> </a:t>
            </a:r>
            <a:r>
              <a:rPr lang="fr-CA" dirty="0" err="1"/>
              <a:t>users</a:t>
            </a:r>
            <a:r>
              <a:rPr lang="fr-CA" dirty="0"/>
              <a:t> </a:t>
            </a:r>
            <a:r>
              <a:rPr lang="fr-CA" dirty="0" err="1"/>
              <a:t>will</a:t>
            </a:r>
            <a:r>
              <a:rPr lang="fr-CA" dirty="0"/>
              <a:t> </a:t>
            </a:r>
            <a:r>
              <a:rPr lang="fr-CA" dirty="0" err="1"/>
              <a:t>be</a:t>
            </a:r>
            <a:r>
              <a:rPr lang="fr-CA" dirty="0"/>
              <a:t> able to </a:t>
            </a:r>
            <a:r>
              <a:rPr lang="fr-CA" dirty="0" err="1"/>
              <a:t>find</a:t>
            </a:r>
            <a:r>
              <a:rPr lang="fr-CA" dirty="0"/>
              <a:t> the </a:t>
            </a:r>
            <a:r>
              <a:rPr lang="fr-CA" dirty="0" err="1"/>
              <a:t>resources</a:t>
            </a:r>
            <a:r>
              <a:rPr lang="fr-CA" dirty="0"/>
              <a:t> </a:t>
            </a:r>
            <a:r>
              <a:rPr lang="fr-CA" dirty="0" err="1"/>
              <a:t>they</a:t>
            </a:r>
            <a:r>
              <a:rPr lang="fr-CA" dirty="0"/>
              <a:t> </a:t>
            </a:r>
            <a:r>
              <a:rPr lang="fr-CA" dirty="0" err="1"/>
              <a:t>need</a:t>
            </a:r>
            <a:endParaRPr lang="fr-CA" dirty="0"/>
          </a:p>
          <a:p>
            <a:pPr marL="457200" indent="-457200">
              <a:buFont typeface="Arial" panose="020B0604020202020204" pitchFamily="34" charset="0"/>
              <a:buChar char="•"/>
            </a:pPr>
            <a:r>
              <a:rPr lang="fr-CA" dirty="0"/>
              <a:t>Last but not least, enable Help Panes </a:t>
            </a:r>
            <a:r>
              <a:rPr lang="fr-CA" dirty="0" err="1"/>
              <a:t>that</a:t>
            </a:r>
            <a:r>
              <a:rPr lang="fr-CA" dirty="0"/>
              <a:t> </a:t>
            </a:r>
            <a:r>
              <a:rPr lang="fr-CA" dirty="0" err="1"/>
              <a:t>provide</a:t>
            </a:r>
            <a:r>
              <a:rPr lang="fr-CA" dirty="0"/>
              <a:t> an immersive help </a:t>
            </a:r>
            <a:r>
              <a:rPr lang="fr-CA" dirty="0" err="1"/>
              <a:t>experience</a:t>
            </a:r>
            <a:r>
              <a:rPr lang="fr-CA" dirty="0"/>
              <a:t> for the </a:t>
            </a:r>
            <a:r>
              <a:rPr lang="fr-CA" dirty="0" err="1"/>
              <a:t>users</a:t>
            </a:r>
            <a:endParaRPr lang="fr-CA" dirty="0"/>
          </a:p>
        </p:txBody>
      </p:sp>
    </p:spTree>
    <p:extLst>
      <p:ext uri="{BB962C8B-B14F-4D97-AF65-F5344CB8AC3E}">
        <p14:creationId xmlns:p14="http://schemas.microsoft.com/office/powerpoint/2010/main" val="14878839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8345A6-DFC0-4812-B569-CFCECD5A08C6}"/>
              </a:ext>
            </a:extLst>
          </p:cNvPr>
          <p:cNvSpPr>
            <a:spLocks noGrp="1"/>
          </p:cNvSpPr>
          <p:nvPr>
            <p:ph type="title"/>
          </p:nvPr>
        </p:nvSpPr>
        <p:spPr/>
        <p:txBody>
          <a:bodyPr/>
          <a:lstStyle/>
          <a:p>
            <a:r>
              <a:rPr lang="fr-CA" dirty="0"/>
              <a:t>Switch </a:t>
            </a:r>
            <a:r>
              <a:rPr lang="fr-CA" dirty="0" err="1"/>
              <a:t>between</a:t>
            </a:r>
            <a:r>
              <a:rPr lang="fr-CA" dirty="0"/>
              <a:t> </a:t>
            </a:r>
            <a:r>
              <a:rPr lang="fr-CA" dirty="0" err="1"/>
              <a:t>different</a:t>
            </a:r>
            <a:r>
              <a:rPr lang="fr-CA" dirty="0"/>
              <a:t> </a:t>
            </a:r>
            <a:r>
              <a:rPr lang="fr-CA" dirty="0" err="1"/>
              <a:t>kind</a:t>
            </a:r>
            <a:r>
              <a:rPr lang="fr-CA" dirty="0"/>
              <a:t> of help </a:t>
            </a:r>
            <a:r>
              <a:rPr lang="fr-CA" dirty="0" err="1"/>
              <a:t>features</a:t>
            </a:r>
            <a:endParaRPr lang="fr-CA" dirty="0"/>
          </a:p>
        </p:txBody>
      </p:sp>
      <p:pic>
        <p:nvPicPr>
          <p:cNvPr id="4" name="Image 3" descr="Une image contenant capture d’écran&#10;&#10;Description générée automatiquement">
            <a:extLst>
              <a:ext uri="{FF2B5EF4-FFF2-40B4-BE49-F238E27FC236}">
                <a16:creationId xmlns:a16="http://schemas.microsoft.com/office/drawing/2014/main" id="{C5DB5C90-330B-42E4-87A5-C8573ED32B41}"/>
              </a:ext>
            </a:extLst>
          </p:cNvPr>
          <p:cNvPicPr>
            <a:picLocks noChangeAspect="1"/>
          </p:cNvPicPr>
          <p:nvPr/>
        </p:nvPicPr>
        <p:blipFill>
          <a:blip r:embed="rId3"/>
          <a:stretch>
            <a:fillRect/>
          </a:stretch>
        </p:blipFill>
        <p:spPr>
          <a:xfrm>
            <a:off x="1827966" y="1237652"/>
            <a:ext cx="8536068" cy="4862605"/>
          </a:xfrm>
          <a:prstGeom prst="rect">
            <a:avLst/>
          </a:prstGeom>
        </p:spPr>
      </p:pic>
    </p:spTree>
    <p:extLst>
      <p:ext uri="{BB962C8B-B14F-4D97-AF65-F5344CB8AC3E}">
        <p14:creationId xmlns:p14="http://schemas.microsoft.com/office/powerpoint/2010/main" val="1149170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77744-4852-4F71-9120-5B7CFCFE27E7}"/>
              </a:ext>
            </a:extLst>
          </p:cNvPr>
          <p:cNvSpPr>
            <a:spLocks noGrp="1"/>
          </p:cNvSpPr>
          <p:nvPr>
            <p:ph type="title"/>
          </p:nvPr>
        </p:nvSpPr>
        <p:spPr>
          <a:xfrm>
            <a:off x="585216" y="2036027"/>
            <a:ext cx="5510784" cy="1495794"/>
          </a:xfrm>
        </p:spPr>
        <p:txBody>
          <a:bodyPr/>
          <a:lstStyle/>
          <a:p>
            <a:r>
              <a:rPr lang="fr-CA" dirty="0"/>
              <a:t>How Help Panes can help </a:t>
            </a:r>
            <a:r>
              <a:rPr lang="fr-CA" dirty="0" err="1"/>
              <a:t>you</a:t>
            </a:r>
            <a:r>
              <a:rPr lang="fr-CA" dirty="0"/>
              <a:t> </a:t>
            </a:r>
            <a:r>
              <a:rPr lang="fr-CA" dirty="0" err="1"/>
              <a:t>improve</a:t>
            </a:r>
            <a:r>
              <a:rPr lang="fr-CA" dirty="0"/>
              <a:t> </a:t>
            </a:r>
            <a:r>
              <a:rPr lang="fr-CA" dirty="0" err="1"/>
              <a:t>your</a:t>
            </a:r>
            <a:r>
              <a:rPr lang="fr-CA" dirty="0"/>
              <a:t> user adoption?</a:t>
            </a:r>
          </a:p>
        </p:txBody>
      </p:sp>
    </p:spTree>
    <p:extLst>
      <p:ext uri="{BB962C8B-B14F-4D97-AF65-F5344CB8AC3E}">
        <p14:creationId xmlns:p14="http://schemas.microsoft.com/office/powerpoint/2010/main" val="166171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E69BF-30E5-4716-9382-EA8B74CA77A0}"/>
              </a:ext>
            </a:extLst>
          </p:cNvPr>
          <p:cNvSpPr>
            <a:spLocks noGrp="1"/>
          </p:cNvSpPr>
          <p:nvPr>
            <p:ph type="title"/>
          </p:nvPr>
        </p:nvSpPr>
        <p:spPr>
          <a:xfrm>
            <a:off x="585216" y="2645425"/>
            <a:ext cx="5510784" cy="886397"/>
          </a:xfrm>
        </p:spPr>
        <p:txBody>
          <a:bodyPr/>
          <a:lstStyle/>
          <a:p>
            <a:r>
              <a:rPr lang="fr-CA" dirty="0" err="1"/>
              <a:t>Demo</a:t>
            </a:r>
            <a:br>
              <a:rPr lang="fr-CA" dirty="0"/>
            </a:br>
            <a:r>
              <a:rPr lang="fr-CA" sz="2800" dirty="0"/>
              <a:t>Configuration of an Help Pane</a:t>
            </a:r>
            <a:endParaRPr lang="fr-CA" dirty="0"/>
          </a:p>
        </p:txBody>
      </p:sp>
    </p:spTree>
    <p:extLst>
      <p:ext uri="{BB962C8B-B14F-4D97-AF65-F5344CB8AC3E}">
        <p14:creationId xmlns:p14="http://schemas.microsoft.com/office/powerpoint/2010/main" val="4569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D40DA4-F578-437F-B3E0-8CA912641538}"/>
              </a:ext>
            </a:extLst>
          </p:cNvPr>
          <p:cNvSpPr>
            <a:spLocks noGrp="1"/>
          </p:cNvSpPr>
          <p:nvPr>
            <p:ph type="title"/>
          </p:nvPr>
        </p:nvSpPr>
        <p:spPr/>
        <p:txBody>
          <a:bodyPr/>
          <a:lstStyle/>
          <a:p>
            <a:r>
              <a:rPr lang="fr-CA" dirty="0"/>
              <a:t>Quizz – Question 1</a:t>
            </a:r>
          </a:p>
        </p:txBody>
      </p:sp>
      <p:sp>
        <p:nvSpPr>
          <p:cNvPr id="3" name="Espace réservé du texte 2">
            <a:extLst>
              <a:ext uri="{FF2B5EF4-FFF2-40B4-BE49-F238E27FC236}">
                <a16:creationId xmlns:a16="http://schemas.microsoft.com/office/drawing/2014/main" id="{323A66FF-EAEF-4201-A0FF-2FA0B2B73D4D}"/>
              </a:ext>
            </a:extLst>
          </p:cNvPr>
          <p:cNvSpPr>
            <a:spLocks noGrp="1"/>
          </p:cNvSpPr>
          <p:nvPr>
            <p:ph type="body" sz="quarter" idx="10"/>
          </p:nvPr>
        </p:nvSpPr>
        <p:spPr>
          <a:xfrm>
            <a:off x="584200" y="1698398"/>
            <a:ext cx="11018520" cy="861774"/>
          </a:xfrm>
        </p:spPr>
        <p:txBody>
          <a:bodyPr/>
          <a:lstStyle/>
          <a:p>
            <a:r>
              <a:rPr lang="fr-CA" dirty="0"/>
              <a:t>If I click on the </a:t>
            </a:r>
            <a:r>
              <a:rPr lang="fr-CA" b="1" dirty="0"/>
              <a:t>ballon </a:t>
            </a:r>
            <a:r>
              <a:rPr lang="fr-CA" b="1" dirty="0" err="1"/>
              <a:t>link</a:t>
            </a:r>
            <a:r>
              <a:rPr lang="fr-CA" dirty="0"/>
              <a:t> </a:t>
            </a:r>
            <a:r>
              <a:rPr lang="fr-CA" dirty="0" err="1"/>
              <a:t>regarding</a:t>
            </a:r>
            <a:r>
              <a:rPr lang="fr-CA" dirty="0"/>
              <a:t> the </a:t>
            </a:r>
            <a:r>
              <a:rPr lang="fr-CA" b="1" dirty="0" err="1"/>
              <a:t>Qualify</a:t>
            </a:r>
            <a:r>
              <a:rPr lang="fr-CA" b="1" dirty="0"/>
              <a:t> </a:t>
            </a:r>
            <a:r>
              <a:rPr lang="fr-CA" b="1" dirty="0" err="1"/>
              <a:t>button</a:t>
            </a:r>
            <a:r>
              <a:rPr lang="fr-CA" dirty="0"/>
              <a:t> in the Lead main </a:t>
            </a:r>
            <a:r>
              <a:rPr lang="fr-CA" dirty="0" err="1"/>
              <a:t>form</a:t>
            </a:r>
            <a:r>
              <a:rPr lang="fr-CA" dirty="0"/>
              <a:t> Help Pane for a </a:t>
            </a:r>
            <a:r>
              <a:rPr lang="fr-CA" b="1" dirty="0" err="1"/>
              <a:t>qualified</a:t>
            </a:r>
            <a:r>
              <a:rPr lang="fr-CA" b="1" dirty="0"/>
              <a:t> Lead</a:t>
            </a:r>
            <a:r>
              <a:rPr lang="fr-CA" dirty="0"/>
              <a:t>, </a:t>
            </a:r>
            <a:r>
              <a:rPr lang="fr-CA" dirty="0" err="1"/>
              <a:t>what</a:t>
            </a:r>
            <a:r>
              <a:rPr lang="fr-CA" dirty="0"/>
              <a:t> </a:t>
            </a:r>
            <a:r>
              <a:rPr lang="fr-CA" dirty="0" err="1"/>
              <a:t>will</a:t>
            </a:r>
            <a:r>
              <a:rPr lang="fr-CA" dirty="0"/>
              <a:t> </a:t>
            </a:r>
            <a:r>
              <a:rPr lang="fr-CA" dirty="0" err="1"/>
              <a:t>happen</a:t>
            </a:r>
            <a:r>
              <a:rPr lang="fr-CA" dirty="0"/>
              <a:t>?</a:t>
            </a:r>
          </a:p>
        </p:txBody>
      </p:sp>
      <p:grpSp>
        <p:nvGrpSpPr>
          <p:cNvPr id="14" name="Groupe 13">
            <a:extLst>
              <a:ext uri="{FF2B5EF4-FFF2-40B4-BE49-F238E27FC236}">
                <a16:creationId xmlns:a16="http://schemas.microsoft.com/office/drawing/2014/main" id="{772E143B-2EC1-4078-AC8A-9EB529181186}"/>
              </a:ext>
            </a:extLst>
          </p:cNvPr>
          <p:cNvGrpSpPr/>
          <p:nvPr/>
        </p:nvGrpSpPr>
        <p:grpSpPr>
          <a:xfrm>
            <a:off x="222902" y="2723015"/>
            <a:ext cx="5767902" cy="3289367"/>
            <a:chOff x="222902" y="2723015"/>
            <a:chExt cx="5767902" cy="3289367"/>
          </a:xfrm>
        </p:grpSpPr>
        <p:pic>
          <p:nvPicPr>
            <p:cNvPr id="5" name="Image 4">
              <a:extLst>
                <a:ext uri="{FF2B5EF4-FFF2-40B4-BE49-F238E27FC236}">
                  <a16:creationId xmlns:a16="http://schemas.microsoft.com/office/drawing/2014/main" id="{42972833-CD86-4377-A84E-F6966D0C43FF}"/>
                </a:ext>
              </a:extLst>
            </p:cNvPr>
            <p:cNvPicPr>
              <a:picLocks noChangeAspect="1"/>
            </p:cNvPicPr>
            <p:nvPr/>
          </p:nvPicPr>
          <p:blipFill>
            <a:blip r:embed="rId3"/>
            <a:stretch>
              <a:fillRect/>
            </a:stretch>
          </p:blipFill>
          <p:spPr>
            <a:xfrm>
              <a:off x="222902" y="2723015"/>
              <a:ext cx="5767902" cy="3289367"/>
            </a:xfrm>
            <a:prstGeom prst="rect">
              <a:avLst/>
            </a:prstGeom>
            <a:ln>
              <a:noFill/>
            </a:ln>
            <a:effectLst>
              <a:outerShdw blurRad="292100" dist="139700" dir="2700000" algn="tl" rotWithShape="0">
                <a:srgbClr val="333333">
                  <a:alpha val="65000"/>
                </a:srgbClr>
              </a:outerShdw>
            </a:effectLst>
          </p:spPr>
        </p:pic>
        <p:sp>
          <p:nvSpPr>
            <p:cNvPr id="12" name="Heptagone 11">
              <a:extLst>
                <a:ext uri="{FF2B5EF4-FFF2-40B4-BE49-F238E27FC236}">
                  <a16:creationId xmlns:a16="http://schemas.microsoft.com/office/drawing/2014/main" id="{4B7C18AC-77D4-4277-9831-669F14F3F099}"/>
                </a:ext>
              </a:extLst>
            </p:cNvPr>
            <p:cNvSpPr/>
            <p:nvPr/>
          </p:nvSpPr>
          <p:spPr bwMode="auto">
            <a:xfrm>
              <a:off x="2649653" y="4976602"/>
              <a:ext cx="914400" cy="914400"/>
            </a:xfrm>
            <a:prstGeom prst="heptagon">
              <a:avLst/>
            </a:prstGeom>
            <a:solidFill>
              <a:srgbClr val="3B79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a:t>
              </a:r>
            </a:p>
          </p:txBody>
        </p:sp>
      </p:grpSp>
      <p:grpSp>
        <p:nvGrpSpPr>
          <p:cNvPr id="15" name="Groupe 14">
            <a:extLst>
              <a:ext uri="{FF2B5EF4-FFF2-40B4-BE49-F238E27FC236}">
                <a16:creationId xmlns:a16="http://schemas.microsoft.com/office/drawing/2014/main" id="{23BBF22E-C7AD-4282-9435-08DA06EFF89B}"/>
              </a:ext>
            </a:extLst>
          </p:cNvPr>
          <p:cNvGrpSpPr/>
          <p:nvPr/>
        </p:nvGrpSpPr>
        <p:grpSpPr>
          <a:xfrm>
            <a:off x="6201196" y="2723015"/>
            <a:ext cx="5767902" cy="3289367"/>
            <a:chOff x="6201196" y="2723015"/>
            <a:chExt cx="5767902" cy="3289367"/>
          </a:xfrm>
        </p:grpSpPr>
        <p:pic>
          <p:nvPicPr>
            <p:cNvPr id="6" name="Image 5">
              <a:extLst>
                <a:ext uri="{FF2B5EF4-FFF2-40B4-BE49-F238E27FC236}">
                  <a16:creationId xmlns:a16="http://schemas.microsoft.com/office/drawing/2014/main" id="{9B7AA8EC-469D-4D8B-8AD1-3BBD3D5DFEE3}"/>
                </a:ext>
              </a:extLst>
            </p:cNvPr>
            <p:cNvPicPr>
              <a:picLocks noChangeAspect="1"/>
            </p:cNvPicPr>
            <p:nvPr/>
          </p:nvPicPr>
          <p:blipFill>
            <a:blip r:embed="rId3"/>
            <a:stretch>
              <a:fillRect/>
            </a:stretch>
          </p:blipFill>
          <p:spPr>
            <a:xfrm>
              <a:off x="6201196" y="2723015"/>
              <a:ext cx="5767902" cy="3289367"/>
            </a:xfrm>
            <a:prstGeom prst="rect">
              <a:avLst/>
            </a:prstGeom>
            <a:ln>
              <a:noFill/>
            </a:ln>
            <a:effectLst>
              <a:outerShdw blurRad="292100" dist="139700" dir="2700000" algn="tl" rotWithShape="0">
                <a:srgbClr val="333333">
                  <a:alpha val="65000"/>
                </a:srgbClr>
              </a:outerShdw>
            </a:effectLst>
          </p:spPr>
        </p:pic>
        <p:grpSp>
          <p:nvGrpSpPr>
            <p:cNvPr id="8" name="Groupe 7">
              <a:extLst>
                <a:ext uri="{FF2B5EF4-FFF2-40B4-BE49-F238E27FC236}">
                  <a16:creationId xmlns:a16="http://schemas.microsoft.com/office/drawing/2014/main" id="{4A0F3403-5ED4-46B5-8634-17BA7139EB67}"/>
                </a:ext>
              </a:extLst>
            </p:cNvPr>
            <p:cNvGrpSpPr/>
            <p:nvPr/>
          </p:nvGrpSpPr>
          <p:grpSpPr>
            <a:xfrm>
              <a:off x="7753361" y="2770184"/>
              <a:ext cx="1174750" cy="444500"/>
              <a:chOff x="6330960" y="137146"/>
              <a:chExt cx="3800465" cy="1314450"/>
            </a:xfrm>
          </p:grpSpPr>
          <p:pic>
            <p:nvPicPr>
              <p:cNvPr id="4" name="Image 3">
                <a:extLst>
                  <a:ext uri="{FF2B5EF4-FFF2-40B4-BE49-F238E27FC236}">
                    <a16:creationId xmlns:a16="http://schemas.microsoft.com/office/drawing/2014/main" id="{195B1BDE-9CA0-401D-A274-2E59193F78B2}"/>
                  </a:ext>
                </a:extLst>
              </p:cNvPr>
              <p:cNvPicPr>
                <a:picLocks noChangeAspect="1"/>
              </p:cNvPicPr>
              <p:nvPr/>
            </p:nvPicPr>
            <p:blipFill rotWithShape="1">
              <a:blip r:embed="rId4"/>
              <a:srcRect l="3698" t="4122" r="1349" b="4506"/>
              <a:stretch/>
            </p:blipFill>
            <p:spPr>
              <a:xfrm>
                <a:off x="6441234" y="137146"/>
                <a:ext cx="3690191" cy="1314450"/>
              </a:xfrm>
              <a:prstGeom prst="rect">
                <a:avLst/>
              </a:prstGeom>
              <a:ln>
                <a:noFill/>
              </a:ln>
              <a:effectLst>
                <a:outerShdw blurRad="292100" dist="139700" dir="2700000" algn="tl" rotWithShape="0">
                  <a:srgbClr val="333333">
                    <a:alpha val="65000"/>
                  </a:srgbClr>
                </a:outerShdw>
              </a:effectLst>
            </p:spPr>
          </p:pic>
          <p:sp>
            <p:nvSpPr>
              <p:cNvPr id="7" name="Triangle isocèle 6">
                <a:extLst>
                  <a:ext uri="{FF2B5EF4-FFF2-40B4-BE49-F238E27FC236}">
                    <a16:creationId xmlns:a16="http://schemas.microsoft.com/office/drawing/2014/main" id="{235426A0-A8F9-4FD7-A70E-DD99C86566DC}"/>
                  </a:ext>
                </a:extLst>
              </p:cNvPr>
              <p:cNvSpPr/>
              <p:nvPr/>
            </p:nvSpPr>
            <p:spPr bwMode="auto">
              <a:xfrm rot="16200000">
                <a:off x="6281166" y="675579"/>
                <a:ext cx="209860" cy="110272"/>
              </a:xfrm>
              <a:prstGeom prst="triangle">
                <a:avLst>
                  <a:gd name="adj" fmla="val 50000"/>
                </a:avLst>
              </a:prstGeom>
              <a:solidFill>
                <a:srgbClr val="3B79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ptagone 12">
              <a:extLst>
                <a:ext uri="{FF2B5EF4-FFF2-40B4-BE49-F238E27FC236}">
                  <a16:creationId xmlns:a16="http://schemas.microsoft.com/office/drawing/2014/main" id="{B70E2308-580A-4D9C-93DE-65CB94BA8FD1}"/>
                </a:ext>
              </a:extLst>
            </p:cNvPr>
            <p:cNvSpPr/>
            <p:nvPr/>
          </p:nvSpPr>
          <p:spPr bwMode="auto">
            <a:xfrm>
              <a:off x="8470901" y="4976602"/>
              <a:ext cx="914400" cy="914400"/>
            </a:xfrm>
            <a:prstGeom prst="heptagon">
              <a:avLst/>
            </a:prstGeom>
            <a:solidFill>
              <a:srgbClr val="3B79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B</a:t>
              </a:r>
            </a:p>
          </p:txBody>
        </p:sp>
      </p:grpSp>
      <p:sp>
        <p:nvSpPr>
          <p:cNvPr id="16" name="Heptagone 15">
            <a:extLst>
              <a:ext uri="{FF2B5EF4-FFF2-40B4-BE49-F238E27FC236}">
                <a16:creationId xmlns:a16="http://schemas.microsoft.com/office/drawing/2014/main" id="{CA42AEC2-2B29-45AE-947F-4EE3E1BE82C3}"/>
              </a:ext>
            </a:extLst>
          </p:cNvPr>
          <p:cNvSpPr/>
          <p:nvPr/>
        </p:nvSpPr>
        <p:spPr bwMode="auto">
          <a:xfrm>
            <a:off x="2649653" y="4975355"/>
            <a:ext cx="914400" cy="914400"/>
          </a:xfrm>
          <a:prstGeom prst="hept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A</a:t>
            </a:r>
          </a:p>
        </p:txBody>
      </p:sp>
      <p:sp>
        <p:nvSpPr>
          <p:cNvPr id="17" name="Heptagone 16">
            <a:extLst>
              <a:ext uri="{FF2B5EF4-FFF2-40B4-BE49-F238E27FC236}">
                <a16:creationId xmlns:a16="http://schemas.microsoft.com/office/drawing/2014/main" id="{3CE5900A-2D44-4322-9A79-574D0E860012}"/>
              </a:ext>
            </a:extLst>
          </p:cNvPr>
          <p:cNvSpPr/>
          <p:nvPr/>
        </p:nvSpPr>
        <p:spPr bwMode="auto">
          <a:xfrm>
            <a:off x="8470901" y="4975355"/>
            <a:ext cx="914400" cy="914400"/>
          </a:xfrm>
          <a:prstGeom prst="hept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fr-CA" sz="2000" dirty="0">
                <a:gradFill>
                  <a:gsLst>
                    <a:gs pos="0">
                      <a:srgbClr val="FFFFFF"/>
                    </a:gs>
                    <a:gs pos="100000">
                      <a:srgbClr val="FFFFFF"/>
                    </a:gs>
                  </a:gsLst>
                  <a:lin ang="5400000" scaled="0"/>
                </a:gradFill>
                <a:ea typeface="Segoe UI" pitchFamily="34" charset="0"/>
                <a:cs typeface="Segoe UI" pitchFamily="34" charset="0"/>
              </a:rPr>
              <a:t>B</a:t>
            </a:r>
          </a:p>
        </p:txBody>
      </p:sp>
    </p:spTree>
    <p:extLst>
      <p:ext uri="{BB962C8B-B14F-4D97-AF65-F5344CB8AC3E}">
        <p14:creationId xmlns:p14="http://schemas.microsoft.com/office/powerpoint/2010/main" val="369272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6E69BF-30E5-4716-9382-EA8B74CA77A0}"/>
              </a:ext>
            </a:extLst>
          </p:cNvPr>
          <p:cNvSpPr>
            <a:spLocks noGrp="1"/>
          </p:cNvSpPr>
          <p:nvPr>
            <p:ph type="title"/>
          </p:nvPr>
        </p:nvSpPr>
        <p:spPr>
          <a:xfrm>
            <a:off x="585216" y="2645426"/>
            <a:ext cx="5510784" cy="886397"/>
          </a:xfrm>
        </p:spPr>
        <p:txBody>
          <a:bodyPr/>
          <a:lstStyle/>
          <a:p>
            <a:r>
              <a:rPr lang="fr-CA" dirty="0" err="1"/>
              <a:t>Demo</a:t>
            </a:r>
            <a:br>
              <a:rPr lang="fr-CA" dirty="0"/>
            </a:br>
            <a:r>
              <a:rPr lang="fr-CA" sz="2800" dirty="0"/>
              <a:t>Manage Help Panes in the ALM</a:t>
            </a:r>
            <a:endParaRPr lang="fr-CA" dirty="0"/>
          </a:p>
        </p:txBody>
      </p:sp>
    </p:spTree>
    <p:extLst>
      <p:ext uri="{BB962C8B-B14F-4D97-AF65-F5344CB8AC3E}">
        <p14:creationId xmlns:p14="http://schemas.microsoft.com/office/powerpoint/2010/main" val="293504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D40DA4-F578-437F-B3E0-8CA912641538}"/>
              </a:ext>
            </a:extLst>
          </p:cNvPr>
          <p:cNvSpPr>
            <a:spLocks noGrp="1"/>
          </p:cNvSpPr>
          <p:nvPr>
            <p:ph type="title"/>
          </p:nvPr>
        </p:nvSpPr>
        <p:spPr/>
        <p:txBody>
          <a:bodyPr/>
          <a:lstStyle/>
          <a:p>
            <a:r>
              <a:rPr lang="fr-CA" dirty="0"/>
              <a:t>Quizz – Question 2</a:t>
            </a:r>
          </a:p>
        </p:txBody>
      </p:sp>
      <p:sp>
        <p:nvSpPr>
          <p:cNvPr id="3" name="Espace réservé du texte 2">
            <a:extLst>
              <a:ext uri="{FF2B5EF4-FFF2-40B4-BE49-F238E27FC236}">
                <a16:creationId xmlns:a16="http://schemas.microsoft.com/office/drawing/2014/main" id="{323A66FF-EAEF-4201-A0FF-2FA0B2B73D4D}"/>
              </a:ext>
            </a:extLst>
          </p:cNvPr>
          <p:cNvSpPr>
            <a:spLocks noGrp="1"/>
          </p:cNvSpPr>
          <p:nvPr>
            <p:ph type="body" sz="quarter" idx="10"/>
          </p:nvPr>
        </p:nvSpPr>
        <p:spPr>
          <a:xfrm>
            <a:off x="584200" y="1698398"/>
            <a:ext cx="11018520" cy="861774"/>
          </a:xfrm>
        </p:spPr>
        <p:txBody>
          <a:bodyPr/>
          <a:lstStyle/>
          <a:p>
            <a:r>
              <a:rPr lang="fr-CA" dirty="0"/>
              <a:t>I </a:t>
            </a:r>
            <a:r>
              <a:rPr lang="fr-CA" dirty="0" err="1"/>
              <a:t>would</a:t>
            </a:r>
            <a:r>
              <a:rPr lang="fr-CA" dirty="0"/>
              <a:t> like to </a:t>
            </a:r>
            <a:r>
              <a:rPr lang="fr-CA" b="1" dirty="0"/>
              <a:t>update the configuration of a </a:t>
            </a:r>
            <a:r>
              <a:rPr lang="fr-CA" b="1" dirty="0" err="1"/>
              <a:t>balloon</a:t>
            </a:r>
            <a:r>
              <a:rPr lang="fr-CA" b="1" dirty="0"/>
              <a:t> in a Help Pane</a:t>
            </a:r>
            <a:r>
              <a:rPr lang="fr-CA" dirty="0"/>
              <a:t>. How can I do </a:t>
            </a:r>
            <a:r>
              <a:rPr lang="fr-CA" dirty="0" err="1"/>
              <a:t>it</a:t>
            </a:r>
            <a:r>
              <a:rPr lang="fr-CA" dirty="0"/>
              <a:t>?</a:t>
            </a:r>
          </a:p>
        </p:txBody>
      </p:sp>
      <p:sp>
        <p:nvSpPr>
          <p:cNvPr id="4" name="ZoneTexte 3">
            <a:extLst>
              <a:ext uri="{FF2B5EF4-FFF2-40B4-BE49-F238E27FC236}">
                <a16:creationId xmlns:a16="http://schemas.microsoft.com/office/drawing/2014/main" id="{41C59C13-7D4A-4978-9C96-F068DD59127C}"/>
              </a:ext>
            </a:extLst>
          </p:cNvPr>
          <p:cNvSpPr txBox="1"/>
          <p:nvPr/>
        </p:nvSpPr>
        <p:spPr>
          <a:xfrm>
            <a:off x="1259318" y="3183464"/>
            <a:ext cx="2457548" cy="1846659"/>
          </a:xfrm>
          <a:prstGeom prst="rect">
            <a:avLst/>
          </a:prstGeom>
          <a:noFill/>
        </p:spPr>
        <p:txBody>
          <a:bodyPr wrap="square" lIns="0" tIns="0" rIns="0" bIns="0" rtlCol="0">
            <a:spAutoFit/>
          </a:bodyPr>
          <a:lstStyle/>
          <a:p>
            <a:pPr algn="ctr"/>
            <a:r>
              <a:rPr lang="en-CA" sz="2000" b="1" dirty="0">
                <a:gradFill>
                  <a:gsLst>
                    <a:gs pos="2917">
                      <a:schemeClr val="tx1"/>
                    </a:gs>
                    <a:gs pos="30000">
                      <a:schemeClr val="tx1"/>
                    </a:gs>
                  </a:gsLst>
                  <a:lin ang="5400000" scaled="0"/>
                </a:gradFill>
              </a:rPr>
              <a:t>Solution A</a:t>
            </a:r>
          </a:p>
          <a:p>
            <a:pPr algn="ctr"/>
            <a:endParaRPr lang="en-CA" sz="2000" dirty="0">
              <a:gradFill>
                <a:gsLst>
                  <a:gs pos="2917">
                    <a:schemeClr val="tx1"/>
                  </a:gs>
                  <a:gs pos="30000">
                    <a:schemeClr val="tx1"/>
                  </a:gs>
                </a:gsLst>
                <a:lin ang="5400000" scaled="0"/>
              </a:gradFill>
            </a:endParaRPr>
          </a:p>
          <a:p>
            <a:pPr algn="ctr"/>
            <a:r>
              <a:rPr lang="en-CA" sz="2000" dirty="0">
                <a:gradFill>
                  <a:gsLst>
                    <a:gs pos="2917">
                      <a:schemeClr val="tx1"/>
                    </a:gs>
                    <a:gs pos="30000">
                      <a:schemeClr val="tx1"/>
                    </a:gs>
                  </a:gsLst>
                  <a:lin ang="5400000" scaled="0"/>
                </a:gradFill>
              </a:rPr>
              <a:t>In the Help Pane in Edit mode, click on the balloon, then edit its configuration.</a:t>
            </a:r>
            <a:endParaRPr lang="fr-CA" sz="2000" dirty="0" err="1">
              <a:gradFill>
                <a:gsLst>
                  <a:gs pos="2917">
                    <a:schemeClr val="tx1"/>
                  </a:gs>
                  <a:gs pos="30000">
                    <a:schemeClr val="tx1"/>
                  </a:gs>
                </a:gsLst>
                <a:lin ang="5400000" scaled="0"/>
              </a:gradFill>
            </a:endParaRPr>
          </a:p>
        </p:txBody>
      </p:sp>
      <p:sp>
        <p:nvSpPr>
          <p:cNvPr id="5" name="ZoneTexte 4">
            <a:extLst>
              <a:ext uri="{FF2B5EF4-FFF2-40B4-BE49-F238E27FC236}">
                <a16:creationId xmlns:a16="http://schemas.microsoft.com/office/drawing/2014/main" id="{71F8D3C2-A64E-419F-8188-53F780EC1B95}"/>
              </a:ext>
            </a:extLst>
          </p:cNvPr>
          <p:cNvSpPr txBox="1"/>
          <p:nvPr/>
        </p:nvSpPr>
        <p:spPr>
          <a:xfrm>
            <a:off x="4864686" y="3183464"/>
            <a:ext cx="2457548" cy="2154436"/>
          </a:xfrm>
          <a:prstGeom prst="rect">
            <a:avLst/>
          </a:prstGeom>
          <a:noFill/>
        </p:spPr>
        <p:txBody>
          <a:bodyPr wrap="square" lIns="0" tIns="0" rIns="0" bIns="0" rtlCol="0">
            <a:spAutoFit/>
          </a:bodyPr>
          <a:lstStyle/>
          <a:p>
            <a:pPr algn="ctr"/>
            <a:r>
              <a:rPr lang="en-CA" sz="2000" b="1" dirty="0">
                <a:gradFill>
                  <a:gsLst>
                    <a:gs pos="2917">
                      <a:schemeClr val="tx1"/>
                    </a:gs>
                    <a:gs pos="30000">
                      <a:schemeClr val="tx1"/>
                    </a:gs>
                  </a:gsLst>
                  <a:lin ang="5400000" scaled="0"/>
                </a:gradFill>
              </a:rPr>
              <a:t>Solution B</a:t>
            </a:r>
          </a:p>
          <a:p>
            <a:pPr algn="ctr"/>
            <a:endParaRPr lang="en-CA" sz="2000" dirty="0">
              <a:gradFill>
                <a:gsLst>
                  <a:gs pos="2917">
                    <a:schemeClr val="tx1"/>
                  </a:gs>
                  <a:gs pos="30000">
                    <a:schemeClr val="tx1"/>
                  </a:gs>
                </a:gsLst>
                <a:lin ang="5400000" scaled="0"/>
              </a:gradFill>
            </a:endParaRPr>
          </a:p>
          <a:p>
            <a:pPr algn="ctr"/>
            <a:r>
              <a:rPr lang="en-CA" sz="2000" dirty="0">
                <a:gradFill>
                  <a:gsLst>
                    <a:gs pos="2917">
                      <a:schemeClr val="tx1"/>
                    </a:gs>
                    <a:gs pos="30000">
                      <a:schemeClr val="tx1"/>
                    </a:gs>
                  </a:gsLst>
                  <a:lin ang="5400000" scaled="0"/>
                </a:gradFill>
              </a:rPr>
              <a:t>In the Help Pane in Edit mode, delete the balloon link then recreate it with the new configuration.</a:t>
            </a:r>
            <a:endParaRPr lang="fr-CA" sz="2000" dirty="0" err="1">
              <a:gradFill>
                <a:gsLst>
                  <a:gs pos="2917">
                    <a:schemeClr val="tx1"/>
                  </a:gs>
                  <a:gs pos="30000">
                    <a:schemeClr val="tx1"/>
                  </a:gs>
                </a:gsLst>
                <a:lin ang="5400000" scaled="0"/>
              </a:gradFill>
            </a:endParaRPr>
          </a:p>
        </p:txBody>
      </p:sp>
      <p:sp>
        <p:nvSpPr>
          <p:cNvPr id="6" name="ZoneTexte 5">
            <a:extLst>
              <a:ext uri="{FF2B5EF4-FFF2-40B4-BE49-F238E27FC236}">
                <a16:creationId xmlns:a16="http://schemas.microsoft.com/office/drawing/2014/main" id="{6AA4B95E-EA81-4A87-BFC1-FC4424EDEB3F}"/>
              </a:ext>
            </a:extLst>
          </p:cNvPr>
          <p:cNvSpPr txBox="1"/>
          <p:nvPr/>
        </p:nvSpPr>
        <p:spPr>
          <a:xfrm>
            <a:off x="8475134" y="3183463"/>
            <a:ext cx="2457548" cy="2462213"/>
          </a:xfrm>
          <a:prstGeom prst="rect">
            <a:avLst/>
          </a:prstGeom>
          <a:noFill/>
        </p:spPr>
        <p:txBody>
          <a:bodyPr wrap="square" lIns="0" tIns="0" rIns="0" bIns="0" rtlCol="0">
            <a:spAutoFit/>
          </a:bodyPr>
          <a:lstStyle/>
          <a:p>
            <a:pPr algn="ctr"/>
            <a:r>
              <a:rPr lang="en-CA" sz="2000" b="1" dirty="0">
                <a:gradFill>
                  <a:gsLst>
                    <a:gs pos="2917">
                      <a:schemeClr val="tx1"/>
                    </a:gs>
                    <a:gs pos="30000">
                      <a:schemeClr val="tx1"/>
                    </a:gs>
                  </a:gsLst>
                  <a:lin ang="5400000" scaled="0"/>
                </a:gradFill>
              </a:rPr>
              <a:t>Solution C</a:t>
            </a:r>
          </a:p>
          <a:p>
            <a:pPr algn="ctr"/>
            <a:endParaRPr lang="en-CA" sz="2000" dirty="0">
              <a:gradFill>
                <a:gsLst>
                  <a:gs pos="2917">
                    <a:schemeClr val="tx1"/>
                  </a:gs>
                  <a:gs pos="30000">
                    <a:schemeClr val="tx1"/>
                  </a:gs>
                </a:gsLst>
                <a:lin ang="5400000" scaled="0"/>
              </a:gradFill>
            </a:endParaRPr>
          </a:p>
          <a:p>
            <a:pPr algn="ctr"/>
            <a:r>
              <a:rPr lang="en-CA" sz="2000" dirty="0">
                <a:gradFill>
                  <a:gsLst>
                    <a:gs pos="2917">
                      <a:schemeClr val="tx1"/>
                    </a:gs>
                    <a:gs pos="30000">
                      <a:schemeClr val="tx1"/>
                    </a:gs>
                  </a:gsLst>
                  <a:lin ang="5400000" scaled="0"/>
                </a:gradFill>
              </a:rPr>
              <a:t>In the Help Page record, edit the content carefully, then save it and finally save and publish the solution.</a:t>
            </a:r>
            <a:endParaRPr lang="fr-CA" sz="2000" dirty="0" err="1">
              <a:gradFill>
                <a:gsLst>
                  <a:gs pos="2917">
                    <a:schemeClr val="tx1"/>
                  </a:gs>
                  <a:gs pos="30000">
                    <a:schemeClr val="tx1"/>
                  </a:gs>
                </a:gsLst>
                <a:lin ang="5400000" scaled="0"/>
              </a:gradFill>
            </a:endParaRPr>
          </a:p>
        </p:txBody>
      </p:sp>
      <p:sp>
        <p:nvSpPr>
          <p:cNvPr id="8" name="ZoneTexte 7">
            <a:extLst>
              <a:ext uri="{FF2B5EF4-FFF2-40B4-BE49-F238E27FC236}">
                <a16:creationId xmlns:a16="http://schemas.microsoft.com/office/drawing/2014/main" id="{54B762A0-07AE-4D8B-BBF2-090D8A2FF73A}"/>
              </a:ext>
            </a:extLst>
          </p:cNvPr>
          <p:cNvSpPr txBox="1"/>
          <p:nvPr/>
        </p:nvSpPr>
        <p:spPr>
          <a:xfrm>
            <a:off x="1259318" y="3183463"/>
            <a:ext cx="2457548" cy="1846659"/>
          </a:xfrm>
          <a:prstGeom prst="rect">
            <a:avLst/>
          </a:prstGeom>
          <a:noFill/>
        </p:spPr>
        <p:txBody>
          <a:bodyPr wrap="square" lIns="0" tIns="0" rIns="0" bIns="0" rtlCol="0">
            <a:spAutoFit/>
          </a:bodyPr>
          <a:lstStyle/>
          <a:p>
            <a:pPr algn="ctr"/>
            <a:r>
              <a:rPr lang="en-CA" sz="2000" b="1" dirty="0">
                <a:solidFill>
                  <a:srgbClr val="FF0000"/>
                </a:solidFill>
              </a:rPr>
              <a:t>Solution A</a:t>
            </a:r>
          </a:p>
          <a:p>
            <a:pPr algn="ctr"/>
            <a:endParaRPr lang="en-CA" sz="2000" dirty="0">
              <a:gradFill>
                <a:gsLst>
                  <a:gs pos="2917">
                    <a:schemeClr val="tx1"/>
                  </a:gs>
                  <a:gs pos="30000">
                    <a:schemeClr val="tx1"/>
                  </a:gs>
                </a:gsLst>
                <a:lin ang="5400000" scaled="0"/>
              </a:gradFill>
            </a:endParaRPr>
          </a:p>
          <a:p>
            <a:pPr algn="ctr"/>
            <a:r>
              <a:rPr lang="en-CA" sz="2000" dirty="0">
                <a:gradFill>
                  <a:gsLst>
                    <a:gs pos="2917">
                      <a:schemeClr val="tx1"/>
                    </a:gs>
                    <a:gs pos="30000">
                      <a:schemeClr val="tx1"/>
                    </a:gs>
                  </a:gsLst>
                  <a:lin ang="5400000" scaled="0"/>
                </a:gradFill>
              </a:rPr>
              <a:t>In the Help Pane in Edit mode, click on the balloon, then edit its configuration.</a:t>
            </a:r>
            <a:endParaRPr lang="fr-CA" sz="2000" dirty="0" err="1">
              <a:gradFill>
                <a:gsLst>
                  <a:gs pos="2917">
                    <a:schemeClr val="tx1"/>
                  </a:gs>
                  <a:gs pos="30000">
                    <a:schemeClr val="tx1"/>
                  </a:gs>
                </a:gsLst>
                <a:lin ang="5400000" scaled="0"/>
              </a:gradFill>
            </a:endParaRPr>
          </a:p>
        </p:txBody>
      </p:sp>
      <p:sp>
        <p:nvSpPr>
          <p:cNvPr id="9" name="ZoneTexte 8">
            <a:extLst>
              <a:ext uri="{FF2B5EF4-FFF2-40B4-BE49-F238E27FC236}">
                <a16:creationId xmlns:a16="http://schemas.microsoft.com/office/drawing/2014/main" id="{02656837-FFAF-49FA-80AD-E98FF213FDBE}"/>
              </a:ext>
            </a:extLst>
          </p:cNvPr>
          <p:cNvSpPr txBox="1"/>
          <p:nvPr/>
        </p:nvSpPr>
        <p:spPr>
          <a:xfrm>
            <a:off x="4864686" y="3183463"/>
            <a:ext cx="2457548" cy="2154436"/>
          </a:xfrm>
          <a:prstGeom prst="rect">
            <a:avLst/>
          </a:prstGeom>
          <a:noFill/>
        </p:spPr>
        <p:txBody>
          <a:bodyPr wrap="square" lIns="0" tIns="0" rIns="0" bIns="0" rtlCol="0">
            <a:spAutoFit/>
          </a:bodyPr>
          <a:lstStyle/>
          <a:p>
            <a:pPr algn="ctr"/>
            <a:r>
              <a:rPr lang="en-CA" sz="2000" b="1" dirty="0">
                <a:solidFill>
                  <a:srgbClr val="00B050"/>
                </a:solidFill>
              </a:rPr>
              <a:t>Solution B</a:t>
            </a:r>
          </a:p>
          <a:p>
            <a:pPr algn="ctr"/>
            <a:endParaRPr lang="en-CA" sz="2000" dirty="0">
              <a:gradFill>
                <a:gsLst>
                  <a:gs pos="2917">
                    <a:schemeClr val="tx1"/>
                  </a:gs>
                  <a:gs pos="30000">
                    <a:schemeClr val="tx1"/>
                  </a:gs>
                </a:gsLst>
                <a:lin ang="5400000" scaled="0"/>
              </a:gradFill>
            </a:endParaRPr>
          </a:p>
          <a:p>
            <a:pPr algn="ctr"/>
            <a:r>
              <a:rPr lang="en-CA" sz="2000" dirty="0">
                <a:gradFill>
                  <a:gsLst>
                    <a:gs pos="2917">
                      <a:schemeClr val="tx1"/>
                    </a:gs>
                    <a:gs pos="30000">
                      <a:schemeClr val="tx1"/>
                    </a:gs>
                  </a:gsLst>
                  <a:lin ang="5400000" scaled="0"/>
                </a:gradFill>
              </a:rPr>
              <a:t>In the Help Pane in Edit mode, delete the balloon link then recreate it with the new configuration.</a:t>
            </a:r>
            <a:endParaRPr lang="fr-CA" sz="2000" dirty="0" err="1">
              <a:gradFill>
                <a:gsLst>
                  <a:gs pos="2917">
                    <a:schemeClr val="tx1"/>
                  </a:gs>
                  <a:gs pos="30000">
                    <a:schemeClr val="tx1"/>
                  </a:gs>
                </a:gsLst>
                <a:lin ang="5400000" scaled="0"/>
              </a:gradFill>
            </a:endParaRPr>
          </a:p>
        </p:txBody>
      </p:sp>
      <p:sp>
        <p:nvSpPr>
          <p:cNvPr id="10" name="ZoneTexte 9">
            <a:extLst>
              <a:ext uri="{FF2B5EF4-FFF2-40B4-BE49-F238E27FC236}">
                <a16:creationId xmlns:a16="http://schemas.microsoft.com/office/drawing/2014/main" id="{85DB1E94-567E-42E6-8BDA-9EC235907473}"/>
              </a:ext>
            </a:extLst>
          </p:cNvPr>
          <p:cNvSpPr txBox="1"/>
          <p:nvPr/>
        </p:nvSpPr>
        <p:spPr>
          <a:xfrm>
            <a:off x="8475134" y="3183462"/>
            <a:ext cx="2457548" cy="2462213"/>
          </a:xfrm>
          <a:prstGeom prst="rect">
            <a:avLst/>
          </a:prstGeom>
          <a:noFill/>
        </p:spPr>
        <p:txBody>
          <a:bodyPr wrap="square" lIns="0" tIns="0" rIns="0" bIns="0" rtlCol="0">
            <a:spAutoFit/>
          </a:bodyPr>
          <a:lstStyle/>
          <a:p>
            <a:pPr algn="ctr"/>
            <a:r>
              <a:rPr lang="en-CA" sz="2000" b="1" dirty="0">
                <a:solidFill>
                  <a:srgbClr val="00B050"/>
                </a:solidFill>
              </a:rPr>
              <a:t>Solution C</a:t>
            </a:r>
          </a:p>
          <a:p>
            <a:pPr algn="ctr"/>
            <a:endParaRPr lang="en-CA" sz="2000" dirty="0">
              <a:gradFill>
                <a:gsLst>
                  <a:gs pos="2917">
                    <a:schemeClr val="tx1"/>
                  </a:gs>
                  <a:gs pos="30000">
                    <a:schemeClr val="tx1"/>
                  </a:gs>
                </a:gsLst>
                <a:lin ang="5400000" scaled="0"/>
              </a:gradFill>
            </a:endParaRPr>
          </a:p>
          <a:p>
            <a:pPr algn="ctr"/>
            <a:r>
              <a:rPr lang="en-CA" sz="2000" dirty="0">
                <a:gradFill>
                  <a:gsLst>
                    <a:gs pos="2917">
                      <a:schemeClr val="tx1"/>
                    </a:gs>
                    <a:gs pos="30000">
                      <a:schemeClr val="tx1"/>
                    </a:gs>
                  </a:gsLst>
                  <a:lin ang="5400000" scaled="0"/>
                </a:gradFill>
              </a:rPr>
              <a:t>In the Help Page record, edit the content carefully, then save it and finally save and publish the solution.</a:t>
            </a:r>
            <a:endParaRPr lang="fr-CA"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6012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17BFD-73CD-426C-B494-C7914AD462E3}"/>
              </a:ext>
            </a:extLst>
          </p:cNvPr>
          <p:cNvSpPr>
            <a:spLocks noGrp="1"/>
          </p:cNvSpPr>
          <p:nvPr>
            <p:ph type="title"/>
          </p:nvPr>
        </p:nvSpPr>
        <p:spPr/>
        <p:txBody>
          <a:bodyPr/>
          <a:lstStyle/>
          <a:p>
            <a:r>
              <a:rPr lang="fr-CA" dirty="0"/>
              <a:t>Questions?</a:t>
            </a:r>
          </a:p>
        </p:txBody>
      </p:sp>
    </p:spTree>
    <p:extLst>
      <p:ext uri="{BB962C8B-B14F-4D97-AF65-F5344CB8AC3E}">
        <p14:creationId xmlns:p14="http://schemas.microsoft.com/office/powerpoint/2010/main" val="192137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711D24-186C-4C2A-83EC-6D0AC99F0AB2}"/>
              </a:ext>
            </a:extLst>
          </p:cNvPr>
          <p:cNvSpPr>
            <a:spLocks noGrp="1"/>
          </p:cNvSpPr>
          <p:nvPr>
            <p:ph type="title"/>
          </p:nvPr>
        </p:nvSpPr>
        <p:spPr/>
        <p:txBody>
          <a:bodyPr/>
          <a:lstStyle/>
          <a:p>
            <a:r>
              <a:rPr lang="fr-CA" dirty="0" err="1"/>
              <a:t>Thank</a:t>
            </a:r>
            <a:r>
              <a:rPr lang="fr-CA" dirty="0"/>
              <a:t> You!</a:t>
            </a:r>
          </a:p>
        </p:txBody>
      </p:sp>
      <p:pic>
        <p:nvPicPr>
          <p:cNvPr id="5" name="Image 4" descr="Une image contenant intérieur, morceau, photo, noir&#10;&#10;Description générée automatiquement">
            <a:extLst>
              <a:ext uri="{FF2B5EF4-FFF2-40B4-BE49-F238E27FC236}">
                <a16:creationId xmlns:a16="http://schemas.microsoft.com/office/drawing/2014/main" id="{D1D87877-D870-44D3-AF3B-1006616FFAC6}"/>
              </a:ext>
            </a:extLst>
          </p:cNvPr>
          <p:cNvPicPr>
            <a:picLocks noChangeAspect="1"/>
          </p:cNvPicPr>
          <p:nvPr/>
        </p:nvPicPr>
        <p:blipFill>
          <a:blip r:embed="rId3"/>
          <a:stretch>
            <a:fillRect/>
          </a:stretch>
        </p:blipFill>
        <p:spPr>
          <a:xfrm>
            <a:off x="1128486" y="1821543"/>
            <a:ext cx="3889828" cy="3889828"/>
          </a:xfrm>
          <a:prstGeom prst="rect">
            <a:avLst/>
          </a:prstGeom>
        </p:spPr>
      </p:pic>
    </p:spTree>
    <p:extLst>
      <p:ext uri="{BB962C8B-B14F-4D97-AF65-F5344CB8AC3E}">
        <p14:creationId xmlns:p14="http://schemas.microsoft.com/office/powerpoint/2010/main" val="294601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427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0016-B635-4230-8858-064FDE87191C}"/>
              </a:ext>
            </a:extLst>
          </p:cNvPr>
          <p:cNvSpPr>
            <a:spLocks noGrp="1"/>
          </p:cNvSpPr>
          <p:nvPr>
            <p:ph type="ctrTitle"/>
          </p:nvPr>
        </p:nvSpPr>
        <p:spPr>
          <a:xfrm>
            <a:off x="5683876" y="3022038"/>
            <a:ext cx="6280597" cy="1863348"/>
          </a:xfrm>
        </p:spPr>
        <p:txBody>
          <a:bodyPr anchor="t">
            <a:noAutofit/>
          </a:bodyPr>
          <a:lstStyle/>
          <a:p>
            <a:r>
              <a:rPr lang="en-US" sz="4000" dirty="0">
                <a:latin typeface="Segoe UI" panose="020B0502040204020203" pitchFamily="34" charset="0"/>
                <a:cs typeface="Segoe UI" panose="020B0502040204020203" pitchFamily="34" charset="0"/>
              </a:rPr>
              <a:t>Join us at the Microsoft Offices in downtown Tampa on Feb 22, 2020!</a:t>
            </a:r>
            <a:endParaRPr lang="en-US" sz="2400" b="1" dirty="0"/>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E10CE94-FB4C-4C16-AF56-DF1173FAABB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19685"/>
            <a:ext cx="6024133" cy="6857999"/>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11" name="Rectangle: Rounded Corners 10">
            <a:extLst>
              <a:ext uri="{FF2B5EF4-FFF2-40B4-BE49-F238E27FC236}">
                <a16:creationId xmlns:a16="http://schemas.microsoft.com/office/drawing/2014/main" id="{7503D4FD-3BB4-4BA8-B5BD-3DF6A547008D}"/>
              </a:ext>
            </a:extLst>
          </p:cNvPr>
          <p:cNvSpPr/>
          <p:nvPr/>
        </p:nvSpPr>
        <p:spPr>
          <a:xfrm>
            <a:off x="434339" y="5394248"/>
            <a:ext cx="11244205" cy="129540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1BAF550E-B13F-4EBF-9211-4DE503806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24" y="5797080"/>
            <a:ext cx="1816426" cy="422319"/>
          </a:xfrm>
          <a:prstGeom prst="rect">
            <a:avLst/>
          </a:prstGeom>
        </p:spPr>
      </p:pic>
      <p:pic>
        <p:nvPicPr>
          <p:cNvPr id="1034" name="Picture 10">
            <a:extLst>
              <a:ext uri="{FF2B5EF4-FFF2-40B4-BE49-F238E27FC236}">
                <a16:creationId xmlns:a16="http://schemas.microsoft.com/office/drawing/2014/main" id="{F3952C69-C62B-4D4E-A287-1320EA3A1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660" y="5757815"/>
            <a:ext cx="2014181" cy="4953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EF70A80-29DF-4B95-895D-FDF6764805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056" y="393192"/>
            <a:ext cx="6799139" cy="2505456"/>
          </a:xfrm>
          <a:prstGeom prst="rect">
            <a:avLst/>
          </a:prstGeom>
        </p:spPr>
      </p:pic>
      <p:pic>
        <p:nvPicPr>
          <p:cNvPr id="22" name="Picture 21">
            <a:extLst>
              <a:ext uri="{FF2B5EF4-FFF2-40B4-BE49-F238E27FC236}">
                <a16:creationId xmlns:a16="http://schemas.microsoft.com/office/drawing/2014/main" id="{43B16AB4-A855-4457-B82F-206C0595468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677755" y="5690325"/>
            <a:ext cx="3130920" cy="630359"/>
          </a:xfrm>
          <a:prstGeom prst="rect">
            <a:avLst/>
          </a:prstGeom>
        </p:spPr>
      </p:pic>
      <p:sp>
        <p:nvSpPr>
          <p:cNvPr id="12" name="Title 1">
            <a:extLst>
              <a:ext uri="{FF2B5EF4-FFF2-40B4-BE49-F238E27FC236}">
                <a16:creationId xmlns:a16="http://schemas.microsoft.com/office/drawing/2014/main" id="{79EE1D65-FFE4-4615-B3D4-C67ED44EEFD6}"/>
              </a:ext>
            </a:extLst>
          </p:cNvPr>
          <p:cNvSpPr txBox="1">
            <a:spLocks/>
          </p:cNvSpPr>
          <p:nvPr/>
        </p:nvSpPr>
        <p:spPr>
          <a:xfrm>
            <a:off x="4855336" y="4851041"/>
            <a:ext cx="7261538" cy="41981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j-ea"/>
                <a:cs typeface="+mj-cs"/>
              </a:rPr>
              <a:t>Visit </a:t>
            </a:r>
            <a:r>
              <a:rPr kumimoji="0" lang="en-US" sz="2000" b="1" i="0" u="none" strike="noStrike" kern="1200" cap="none" spc="0" normalizeH="0" baseline="0" noProof="0" dirty="0">
                <a:ln>
                  <a:noFill/>
                </a:ln>
                <a:solidFill>
                  <a:prstClr val="white"/>
                </a:solidFill>
                <a:effectLst/>
                <a:uLnTx/>
                <a:uFillTx/>
                <a:latin typeface="Calibri Light" panose="020F0302020204030204"/>
                <a:ea typeface="+mj-ea"/>
                <a:cs typeface="+mj-cs"/>
              </a:rPr>
              <a:t>https://www.365powerup.com/365poweruptampa for details!</a:t>
            </a:r>
          </a:p>
        </p:txBody>
      </p:sp>
      <p:pic>
        <p:nvPicPr>
          <p:cNvPr id="4" name="Picture 3">
            <a:extLst>
              <a:ext uri="{FF2B5EF4-FFF2-40B4-BE49-F238E27FC236}">
                <a16:creationId xmlns:a16="http://schemas.microsoft.com/office/drawing/2014/main" id="{2A00E4B1-6F50-4ACD-AB88-FDA31AD7E7C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44568" y="5682861"/>
            <a:ext cx="2011614" cy="619348"/>
          </a:xfrm>
          <a:prstGeom prst="rect">
            <a:avLst/>
          </a:prstGeom>
        </p:spPr>
      </p:pic>
      <p:pic>
        <p:nvPicPr>
          <p:cNvPr id="14" name="Picture 13">
            <a:extLst>
              <a:ext uri="{FF2B5EF4-FFF2-40B4-BE49-F238E27FC236}">
                <a16:creationId xmlns:a16="http://schemas.microsoft.com/office/drawing/2014/main" id="{48F48E05-FF36-48B3-848A-9B578DEBC033}"/>
              </a:ext>
            </a:extLst>
          </p:cNvPr>
          <p:cNvPicPr>
            <a:picLocks noChangeAspect="1"/>
          </p:cNvPicPr>
          <p:nvPr/>
        </p:nvPicPr>
        <p:blipFill rotWithShape="1">
          <a:blip r:embed="rId9">
            <a:extLst>
              <a:ext uri="{28A0092B-C50C-407E-A947-70E740481C1C}">
                <a14:useLocalDpi xmlns:a14="http://schemas.microsoft.com/office/drawing/2010/main" val="0"/>
              </a:ext>
            </a:extLst>
          </a:blip>
          <a:srcRect t="20853" b="24296"/>
          <a:stretch/>
        </p:blipFill>
        <p:spPr>
          <a:xfrm>
            <a:off x="7774651" y="5700876"/>
            <a:ext cx="1519269" cy="583318"/>
          </a:xfrm>
          <a:prstGeom prst="rect">
            <a:avLst/>
          </a:prstGeom>
        </p:spPr>
      </p:pic>
      <p:pic>
        <p:nvPicPr>
          <p:cNvPr id="3" name="Picture 2"/>
          <p:cNvPicPr>
            <a:picLocks noChangeAspect="1"/>
          </p:cNvPicPr>
          <p:nvPr/>
        </p:nvPicPr>
        <p:blipFill>
          <a:blip r:embed="rId10"/>
          <a:stretch>
            <a:fillRect/>
          </a:stretch>
        </p:blipFill>
        <p:spPr>
          <a:xfrm rot="19772635">
            <a:off x="109653" y="1705596"/>
            <a:ext cx="7760324" cy="2545177"/>
          </a:xfrm>
          <a:prstGeom prst="rect">
            <a:avLst/>
          </a:prstGeom>
        </p:spPr>
      </p:pic>
      <p:sp>
        <p:nvSpPr>
          <p:cNvPr id="6" name="Rectangle 5"/>
          <p:cNvSpPr/>
          <p:nvPr/>
        </p:nvSpPr>
        <p:spPr>
          <a:xfrm rot="19717054">
            <a:off x="-1011176" y="2624241"/>
            <a:ext cx="11757660" cy="707886"/>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22225">
                  <a:solidFill>
                    <a:srgbClr val="ED7D31"/>
                  </a:solidFill>
                  <a:prstDash val="solid"/>
                </a:ln>
                <a:solidFill>
                  <a:srgbClr val="ED7D31">
                    <a:lumMod val="75000"/>
                  </a:srgbClr>
                </a:solidFill>
                <a:effectLst/>
                <a:uLnTx/>
                <a:uFillTx/>
                <a:latin typeface="Calibri" panose="020F0502020204030204"/>
                <a:ea typeface="+mn-ea"/>
                <a:cs typeface="+mn-cs"/>
              </a:rPr>
              <a:t>Thank you </a:t>
            </a:r>
            <a:r>
              <a:rPr kumimoji="0" lang="en-US" sz="4000" b="1" i="0" u="none" strike="noStrike" kern="1200" cap="none" spc="0" normalizeH="0" baseline="0" noProof="0" dirty="0" err="1">
                <a:ln w="22225">
                  <a:solidFill>
                    <a:srgbClr val="ED7D31"/>
                  </a:solidFill>
                  <a:prstDash val="solid"/>
                </a:ln>
                <a:solidFill>
                  <a:srgbClr val="ED7D31">
                    <a:lumMod val="75000"/>
                  </a:srgbClr>
                </a:solidFill>
                <a:effectLst/>
                <a:uLnTx/>
                <a:uFillTx/>
                <a:latin typeface="Calibri" panose="020F0502020204030204"/>
                <a:ea typeface="+mn-ea"/>
                <a:cs typeface="+mn-cs"/>
              </a:rPr>
              <a:t>ClickDimensions</a:t>
            </a:r>
            <a:r>
              <a:rPr kumimoji="0" lang="en-US" sz="4000" b="1" i="0" u="none" strike="noStrike" kern="1200" cap="none" spc="0" normalizeH="0" baseline="0" noProof="0" dirty="0">
                <a:ln w="22225">
                  <a:solidFill>
                    <a:srgbClr val="ED7D31"/>
                  </a:solidFill>
                  <a:prstDash val="solid"/>
                </a:ln>
                <a:solidFill>
                  <a:srgbClr val="ED7D31">
                    <a:lumMod val="75000"/>
                  </a:srgbClr>
                </a:solidFill>
                <a:effectLst/>
                <a:uLnTx/>
                <a:uFillTx/>
                <a:latin typeface="Calibri" panose="020F0502020204030204"/>
                <a:ea typeface="+mn-ea"/>
                <a:cs typeface="+mn-cs"/>
              </a:rPr>
              <a:t> being a platinum sponsor</a:t>
            </a:r>
          </a:p>
        </p:txBody>
      </p:sp>
    </p:spTree>
    <p:extLst>
      <p:ext uri="{BB962C8B-B14F-4D97-AF65-F5344CB8AC3E}">
        <p14:creationId xmlns:p14="http://schemas.microsoft.com/office/powerpoint/2010/main" val="38965556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9741BE-0042-4542-B44E-05DB18BD500C}"/>
              </a:ext>
            </a:extLst>
          </p:cNvPr>
          <p:cNvSpPr>
            <a:spLocks noGrp="1"/>
          </p:cNvSpPr>
          <p:nvPr>
            <p:ph type="title"/>
          </p:nvPr>
        </p:nvSpPr>
        <p:spPr/>
        <p:txBody>
          <a:bodyPr/>
          <a:lstStyle/>
          <a:p>
            <a:r>
              <a:rPr lang="fr-CA" dirty="0" err="1"/>
              <a:t>Who</a:t>
            </a:r>
            <a:r>
              <a:rPr lang="fr-CA" dirty="0"/>
              <a:t> </a:t>
            </a:r>
            <a:r>
              <a:rPr lang="fr-CA" dirty="0" err="1"/>
              <a:t>am</a:t>
            </a:r>
            <a:r>
              <a:rPr lang="fr-CA" dirty="0"/>
              <a:t> I?</a:t>
            </a:r>
          </a:p>
        </p:txBody>
      </p:sp>
      <p:pic>
        <p:nvPicPr>
          <p:cNvPr id="4" name="Espace réservé du contenu 5" descr="Une image contenant extérieur, neige, personne, debout&#10;&#10;Description générée automatiquement">
            <a:extLst>
              <a:ext uri="{FF2B5EF4-FFF2-40B4-BE49-F238E27FC236}">
                <a16:creationId xmlns:a16="http://schemas.microsoft.com/office/drawing/2014/main" id="{9F5A0610-472E-4394-B3F6-DDEBB8D420D3}"/>
              </a:ext>
            </a:extLst>
          </p:cNvPr>
          <p:cNvPicPr>
            <a:picLocks noChangeAspect="1"/>
          </p:cNvPicPr>
          <p:nvPr/>
        </p:nvPicPr>
        <p:blipFill>
          <a:blip r:embed="rId3"/>
          <a:stretch>
            <a:fillRect/>
          </a:stretch>
        </p:blipFill>
        <p:spPr>
          <a:xfrm>
            <a:off x="9174714" y="1501064"/>
            <a:ext cx="2251240" cy="2251240"/>
          </a:xfrm>
          <a:prstGeom prst="rect">
            <a:avLst/>
          </a:prstGeom>
        </p:spPr>
      </p:pic>
      <p:grpSp>
        <p:nvGrpSpPr>
          <p:cNvPr id="33" name="Groupe 32">
            <a:extLst>
              <a:ext uri="{FF2B5EF4-FFF2-40B4-BE49-F238E27FC236}">
                <a16:creationId xmlns:a16="http://schemas.microsoft.com/office/drawing/2014/main" id="{84349570-90C8-482D-BB0E-DFF1FC04A49B}"/>
              </a:ext>
            </a:extLst>
          </p:cNvPr>
          <p:cNvGrpSpPr/>
          <p:nvPr/>
        </p:nvGrpSpPr>
        <p:grpSpPr>
          <a:xfrm>
            <a:off x="1458659" y="1501013"/>
            <a:ext cx="7806339" cy="1477502"/>
            <a:chOff x="2340687" y="1233014"/>
            <a:chExt cx="7806339" cy="1477502"/>
          </a:xfrm>
        </p:grpSpPr>
        <p:grpSp>
          <p:nvGrpSpPr>
            <p:cNvPr id="19" name="Groupe 18">
              <a:extLst>
                <a:ext uri="{FF2B5EF4-FFF2-40B4-BE49-F238E27FC236}">
                  <a16:creationId xmlns:a16="http://schemas.microsoft.com/office/drawing/2014/main" id="{8167182A-E814-440C-8948-E6EBA34133CC}"/>
                </a:ext>
              </a:extLst>
            </p:cNvPr>
            <p:cNvGrpSpPr/>
            <p:nvPr/>
          </p:nvGrpSpPr>
          <p:grpSpPr>
            <a:xfrm>
              <a:off x="2340687" y="1848690"/>
              <a:ext cx="7806339" cy="861826"/>
              <a:chOff x="592807" y="1913426"/>
              <a:chExt cx="7806339" cy="861826"/>
            </a:xfrm>
          </p:grpSpPr>
          <p:sp>
            <p:nvSpPr>
              <p:cNvPr id="7" name="Espace réservé du texte 3">
                <a:extLst>
                  <a:ext uri="{FF2B5EF4-FFF2-40B4-BE49-F238E27FC236}">
                    <a16:creationId xmlns:a16="http://schemas.microsoft.com/office/drawing/2014/main" id="{C668835A-6F99-482F-8706-BC29EC44A387}"/>
                  </a:ext>
                </a:extLst>
              </p:cNvPr>
              <p:cNvSpPr txBox="1">
                <a:spLocks/>
              </p:cNvSpPr>
              <p:nvPr/>
            </p:nvSpPr>
            <p:spPr>
              <a:xfrm>
                <a:off x="1417737" y="2128921"/>
                <a:ext cx="6981409"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800" dirty="0"/>
                  <a:t>Business Solutions Consultant</a:t>
                </a:r>
              </a:p>
              <a:p>
                <a:r>
                  <a:rPr lang="fr-CA" sz="1400" i="1" dirty="0"/>
                  <a:t>(Dynamics 365 Sales, Project Service Automation and Human </a:t>
                </a:r>
                <a:r>
                  <a:rPr lang="fr-CA" sz="1400" i="1" dirty="0" err="1"/>
                  <a:t>Resources</a:t>
                </a:r>
                <a:r>
                  <a:rPr lang="fr-CA" sz="1400" i="1" dirty="0"/>
                  <a:t>)</a:t>
                </a:r>
                <a:endParaRPr lang="fr-CA" sz="1800" i="1" dirty="0"/>
              </a:p>
            </p:txBody>
          </p:sp>
          <p:pic>
            <p:nvPicPr>
              <p:cNvPr id="8" name="Image 7" descr="Une image contenant objet, lumière&#10;&#10;Description générée automatiquement">
                <a:extLst>
                  <a:ext uri="{FF2B5EF4-FFF2-40B4-BE49-F238E27FC236}">
                    <a16:creationId xmlns:a16="http://schemas.microsoft.com/office/drawing/2014/main" id="{99F2109A-D15D-4FF9-9472-A7074D30BED9}"/>
                  </a:ext>
                </a:extLst>
              </p:cNvPr>
              <p:cNvPicPr>
                <a:picLocks noChangeAspect="1"/>
              </p:cNvPicPr>
              <p:nvPr/>
            </p:nvPicPr>
            <p:blipFill>
              <a:blip r:embed="rId4"/>
              <a:stretch>
                <a:fillRect/>
              </a:stretch>
            </p:blipFill>
            <p:spPr>
              <a:xfrm>
                <a:off x="592807" y="1913426"/>
                <a:ext cx="712365" cy="712365"/>
              </a:xfrm>
              <a:prstGeom prst="rect">
                <a:avLst/>
              </a:prstGeom>
            </p:spPr>
          </p:pic>
        </p:grpSp>
        <p:grpSp>
          <p:nvGrpSpPr>
            <p:cNvPr id="24" name="Groupe 23">
              <a:extLst>
                <a:ext uri="{FF2B5EF4-FFF2-40B4-BE49-F238E27FC236}">
                  <a16:creationId xmlns:a16="http://schemas.microsoft.com/office/drawing/2014/main" id="{6BA72225-AEEC-426F-AE58-B09C66ECC81B}"/>
                </a:ext>
              </a:extLst>
            </p:cNvPr>
            <p:cNvGrpSpPr/>
            <p:nvPr/>
          </p:nvGrpSpPr>
          <p:grpSpPr>
            <a:xfrm>
              <a:off x="2340687" y="1233014"/>
              <a:ext cx="3747895" cy="712365"/>
              <a:chOff x="592807" y="1297750"/>
              <a:chExt cx="3747895" cy="712365"/>
            </a:xfrm>
          </p:grpSpPr>
          <p:pic>
            <p:nvPicPr>
              <p:cNvPr id="6" name="Image 5" descr="Une image contenant lampe&#10;&#10;Description générée automatiquement">
                <a:extLst>
                  <a:ext uri="{FF2B5EF4-FFF2-40B4-BE49-F238E27FC236}">
                    <a16:creationId xmlns:a16="http://schemas.microsoft.com/office/drawing/2014/main" id="{CB5D508E-1B66-4322-8636-D2BDFD4630E8}"/>
                  </a:ext>
                </a:extLst>
              </p:cNvPr>
              <p:cNvPicPr>
                <a:picLocks noChangeAspect="1"/>
              </p:cNvPicPr>
              <p:nvPr/>
            </p:nvPicPr>
            <p:blipFill>
              <a:blip r:embed="rId5"/>
              <a:stretch>
                <a:fillRect/>
              </a:stretch>
            </p:blipFill>
            <p:spPr>
              <a:xfrm>
                <a:off x="592807" y="1297750"/>
                <a:ext cx="712365" cy="712365"/>
              </a:xfrm>
              <a:prstGeom prst="rect">
                <a:avLst/>
              </a:prstGeom>
            </p:spPr>
          </p:pic>
          <p:sp>
            <p:nvSpPr>
              <p:cNvPr id="23" name="Espace réservé du texte 3">
                <a:extLst>
                  <a:ext uri="{FF2B5EF4-FFF2-40B4-BE49-F238E27FC236}">
                    <a16:creationId xmlns:a16="http://schemas.microsoft.com/office/drawing/2014/main" id="{2DBF08D8-E38B-479B-B686-8212FD0F8637}"/>
                  </a:ext>
                </a:extLst>
              </p:cNvPr>
              <p:cNvSpPr txBox="1">
                <a:spLocks/>
              </p:cNvSpPr>
              <p:nvPr/>
            </p:nvSpPr>
            <p:spPr>
              <a:xfrm>
                <a:off x="1417737" y="1500043"/>
                <a:ext cx="292296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2000" dirty="0"/>
                  <a:t>Power Platform </a:t>
                </a:r>
                <a:r>
                  <a:rPr lang="fr-CA" sz="2000" dirty="0" err="1"/>
                  <a:t>Enthusiast</a:t>
                </a:r>
                <a:endParaRPr lang="fr-CA" sz="2000" dirty="0"/>
              </a:p>
            </p:txBody>
          </p:sp>
        </p:grpSp>
      </p:grpSp>
      <p:grpSp>
        <p:nvGrpSpPr>
          <p:cNvPr id="3" name="Groupe 2">
            <a:extLst>
              <a:ext uri="{FF2B5EF4-FFF2-40B4-BE49-F238E27FC236}">
                <a16:creationId xmlns:a16="http://schemas.microsoft.com/office/drawing/2014/main" id="{FCDB9D18-3CD7-41D7-A674-267A53FC746A}"/>
              </a:ext>
            </a:extLst>
          </p:cNvPr>
          <p:cNvGrpSpPr/>
          <p:nvPr/>
        </p:nvGrpSpPr>
        <p:grpSpPr>
          <a:xfrm>
            <a:off x="1458659" y="3636192"/>
            <a:ext cx="9085266" cy="2604701"/>
            <a:chOff x="2340687" y="3752304"/>
            <a:chExt cx="9085266" cy="2604701"/>
          </a:xfrm>
        </p:grpSpPr>
        <p:grpSp>
          <p:nvGrpSpPr>
            <p:cNvPr id="25" name="Groupe 24">
              <a:extLst>
                <a:ext uri="{FF2B5EF4-FFF2-40B4-BE49-F238E27FC236}">
                  <a16:creationId xmlns:a16="http://schemas.microsoft.com/office/drawing/2014/main" id="{12F3E44E-E405-4F4B-93D1-751A248344BC}"/>
                </a:ext>
              </a:extLst>
            </p:cNvPr>
            <p:cNvGrpSpPr/>
            <p:nvPr/>
          </p:nvGrpSpPr>
          <p:grpSpPr>
            <a:xfrm>
              <a:off x="2442491" y="4424208"/>
              <a:ext cx="8983462" cy="508755"/>
              <a:chOff x="694611" y="4182484"/>
              <a:chExt cx="8983462" cy="508755"/>
            </a:xfrm>
          </p:grpSpPr>
          <p:pic>
            <p:nvPicPr>
              <p:cNvPr id="15" name="Image 14" descr="Une image contenant dessin&#10;&#10;Description générée automatiquement">
                <a:extLst>
                  <a:ext uri="{FF2B5EF4-FFF2-40B4-BE49-F238E27FC236}">
                    <a16:creationId xmlns:a16="http://schemas.microsoft.com/office/drawing/2014/main" id="{EDA5C111-E604-4A5C-A507-84A72CD11DA7}"/>
                  </a:ext>
                </a:extLst>
              </p:cNvPr>
              <p:cNvPicPr>
                <a:picLocks noChangeAspect="1"/>
              </p:cNvPicPr>
              <p:nvPr/>
            </p:nvPicPr>
            <p:blipFill>
              <a:blip r:embed="rId6"/>
              <a:stretch>
                <a:fillRect/>
              </a:stretch>
            </p:blipFill>
            <p:spPr>
              <a:xfrm>
                <a:off x="694611" y="4182484"/>
                <a:ext cx="508755" cy="508755"/>
              </a:xfrm>
              <a:prstGeom prst="rect">
                <a:avLst/>
              </a:prstGeom>
            </p:spPr>
          </p:pic>
          <p:sp>
            <p:nvSpPr>
              <p:cNvPr id="22" name="Espace réservé du texte 3">
                <a:extLst>
                  <a:ext uri="{FF2B5EF4-FFF2-40B4-BE49-F238E27FC236}">
                    <a16:creationId xmlns:a16="http://schemas.microsoft.com/office/drawing/2014/main" id="{0F4E59C3-505B-4F78-B3AE-409C3FA8D006}"/>
                  </a:ext>
                </a:extLst>
              </p:cNvPr>
              <p:cNvSpPr txBox="1">
                <a:spLocks/>
              </p:cNvSpPr>
              <p:nvPr/>
            </p:nvSpPr>
            <p:spPr>
              <a:xfrm>
                <a:off x="1417735" y="4315585"/>
                <a:ext cx="8260338"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600" dirty="0">
                    <a:hlinkClick r:id="rId7"/>
                  </a:rPr>
                  <a:t>Raphael POTHIN</a:t>
                </a:r>
                <a:endParaRPr lang="fr-CA" sz="1600" dirty="0"/>
              </a:p>
            </p:txBody>
          </p:sp>
        </p:grpSp>
        <p:grpSp>
          <p:nvGrpSpPr>
            <p:cNvPr id="32" name="Groupe 31">
              <a:extLst>
                <a:ext uri="{FF2B5EF4-FFF2-40B4-BE49-F238E27FC236}">
                  <a16:creationId xmlns:a16="http://schemas.microsoft.com/office/drawing/2014/main" id="{84F874E2-310C-495C-BAD1-2669C4E768AE}"/>
                </a:ext>
              </a:extLst>
            </p:cNvPr>
            <p:cNvGrpSpPr/>
            <p:nvPr/>
          </p:nvGrpSpPr>
          <p:grpSpPr>
            <a:xfrm>
              <a:off x="2340687" y="3752304"/>
              <a:ext cx="5917963" cy="2604701"/>
              <a:chOff x="2340687" y="3752304"/>
              <a:chExt cx="5917963" cy="2604701"/>
            </a:xfrm>
          </p:grpSpPr>
          <p:grpSp>
            <p:nvGrpSpPr>
              <p:cNvPr id="20" name="Groupe 19">
                <a:extLst>
                  <a:ext uri="{FF2B5EF4-FFF2-40B4-BE49-F238E27FC236}">
                    <a16:creationId xmlns:a16="http://schemas.microsoft.com/office/drawing/2014/main" id="{0421FF72-05D3-4562-A47F-DE5A458F4FE8}"/>
                  </a:ext>
                </a:extLst>
              </p:cNvPr>
              <p:cNvGrpSpPr/>
              <p:nvPr/>
            </p:nvGrpSpPr>
            <p:grpSpPr>
              <a:xfrm>
                <a:off x="2442491" y="3752304"/>
                <a:ext cx="3646090" cy="507917"/>
                <a:chOff x="694611" y="3281932"/>
                <a:chExt cx="3646090" cy="507917"/>
              </a:xfrm>
            </p:grpSpPr>
            <p:pic>
              <p:nvPicPr>
                <p:cNvPr id="10" name="Image 9" descr="Une image contenant périphérique&#10;&#10;Description générée automatiquement">
                  <a:extLst>
                    <a:ext uri="{FF2B5EF4-FFF2-40B4-BE49-F238E27FC236}">
                      <a16:creationId xmlns:a16="http://schemas.microsoft.com/office/drawing/2014/main" id="{D9E8DD78-917A-4E36-820C-E7E4F5DC2B68}"/>
                    </a:ext>
                  </a:extLst>
                </p:cNvPr>
                <p:cNvPicPr>
                  <a:picLocks noChangeAspect="1"/>
                </p:cNvPicPr>
                <p:nvPr/>
              </p:nvPicPr>
              <p:blipFill>
                <a:blip r:embed="rId8"/>
                <a:stretch>
                  <a:fillRect/>
                </a:stretch>
              </p:blipFill>
              <p:spPr>
                <a:xfrm>
                  <a:off x="694611" y="3281932"/>
                  <a:ext cx="508755" cy="507917"/>
                </a:xfrm>
                <a:prstGeom prst="rect">
                  <a:avLst/>
                </a:prstGeom>
              </p:spPr>
            </p:pic>
            <p:sp>
              <p:nvSpPr>
                <p:cNvPr id="12" name="Espace réservé du texte 3">
                  <a:extLst>
                    <a:ext uri="{FF2B5EF4-FFF2-40B4-BE49-F238E27FC236}">
                      <a16:creationId xmlns:a16="http://schemas.microsoft.com/office/drawing/2014/main" id="{5128CC1F-B928-4B53-AA78-5AC430AE194F}"/>
                    </a:ext>
                  </a:extLst>
                </p:cNvPr>
                <p:cNvSpPr txBox="1">
                  <a:spLocks/>
                </p:cNvSpPr>
                <p:nvPr/>
              </p:nvSpPr>
              <p:spPr>
                <a:xfrm>
                  <a:off x="1417736" y="3416449"/>
                  <a:ext cx="292296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600" dirty="0">
                      <a:hlinkClick r:id="rId9"/>
                    </a:rPr>
                    <a:t>@</a:t>
                  </a:r>
                  <a:r>
                    <a:rPr lang="fr-CA" sz="1600" dirty="0" err="1">
                      <a:hlinkClick r:id="rId9"/>
                    </a:rPr>
                    <a:t>RaphaelPothin</a:t>
                  </a:r>
                  <a:endParaRPr lang="fr-CA" sz="1600" dirty="0"/>
                </a:p>
              </p:txBody>
            </p:sp>
          </p:grpSp>
          <p:grpSp>
            <p:nvGrpSpPr>
              <p:cNvPr id="21" name="Groupe 20">
                <a:extLst>
                  <a:ext uri="{FF2B5EF4-FFF2-40B4-BE49-F238E27FC236}">
                    <a16:creationId xmlns:a16="http://schemas.microsoft.com/office/drawing/2014/main" id="{ACBF60B5-2DD3-4993-BCE2-B5C9E9E9FAA9}"/>
                  </a:ext>
                </a:extLst>
              </p:cNvPr>
              <p:cNvGrpSpPr/>
              <p:nvPr/>
            </p:nvGrpSpPr>
            <p:grpSpPr>
              <a:xfrm>
                <a:off x="2442491" y="5096951"/>
                <a:ext cx="5816159" cy="507917"/>
                <a:chOff x="694611" y="4740903"/>
                <a:chExt cx="5816159" cy="507917"/>
              </a:xfrm>
            </p:grpSpPr>
            <p:pic>
              <p:nvPicPr>
                <p:cNvPr id="11" name="Image 10" descr="Une image contenant dessin, signe&#10;&#10;Description générée automatiquement">
                  <a:extLst>
                    <a:ext uri="{FF2B5EF4-FFF2-40B4-BE49-F238E27FC236}">
                      <a16:creationId xmlns:a16="http://schemas.microsoft.com/office/drawing/2014/main" id="{0D3AFF6E-8777-4A6D-8ADB-62AD6E7E3D4B}"/>
                    </a:ext>
                  </a:extLst>
                </p:cNvPr>
                <p:cNvPicPr>
                  <a:picLocks noChangeAspect="1"/>
                </p:cNvPicPr>
                <p:nvPr/>
              </p:nvPicPr>
              <p:blipFill>
                <a:blip r:embed="rId10"/>
                <a:stretch>
                  <a:fillRect/>
                </a:stretch>
              </p:blipFill>
              <p:spPr>
                <a:xfrm>
                  <a:off x="694611" y="4740903"/>
                  <a:ext cx="507917" cy="507917"/>
                </a:xfrm>
                <a:prstGeom prst="rect">
                  <a:avLst/>
                </a:prstGeom>
              </p:spPr>
            </p:pic>
            <p:sp>
              <p:nvSpPr>
                <p:cNvPr id="13" name="Espace réservé du texte 3">
                  <a:extLst>
                    <a:ext uri="{FF2B5EF4-FFF2-40B4-BE49-F238E27FC236}">
                      <a16:creationId xmlns:a16="http://schemas.microsoft.com/office/drawing/2014/main" id="{CB471341-D3BE-46D3-A588-31D7A207307B}"/>
                    </a:ext>
                  </a:extLst>
                </p:cNvPr>
                <p:cNvSpPr txBox="1">
                  <a:spLocks/>
                </p:cNvSpPr>
                <p:nvPr/>
              </p:nvSpPr>
              <p:spPr>
                <a:xfrm>
                  <a:off x="1417735" y="4871750"/>
                  <a:ext cx="509303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600" dirty="0">
                      <a:hlinkClick r:id="rId11"/>
                    </a:rPr>
                    <a:t>Raphaël Pothin</a:t>
                  </a:r>
                  <a:endParaRPr lang="fr-CA" sz="1600" dirty="0"/>
                </a:p>
              </p:txBody>
            </p:sp>
          </p:grpSp>
          <p:grpSp>
            <p:nvGrpSpPr>
              <p:cNvPr id="31" name="Groupe 30">
                <a:extLst>
                  <a:ext uri="{FF2B5EF4-FFF2-40B4-BE49-F238E27FC236}">
                    <a16:creationId xmlns:a16="http://schemas.microsoft.com/office/drawing/2014/main" id="{89660373-A62A-4360-87D9-0B5340F6165E}"/>
                  </a:ext>
                </a:extLst>
              </p:cNvPr>
              <p:cNvGrpSpPr/>
              <p:nvPr/>
            </p:nvGrpSpPr>
            <p:grpSpPr>
              <a:xfrm>
                <a:off x="2340687" y="5644640"/>
                <a:ext cx="3747893" cy="712365"/>
                <a:chOff x="2340687" y="5775489"/>
                <a:chExt cx="3747893" cy="712365"/>
              </a:xfrm>
            </p:grpSpPr>
            <p:pic>
              <p:nvPicPr>
                <p:cNvPr id="29" name="Image 28" descr="Une image contenant objet, horloge, mètre&#10;&#10;Description générée automatiquement">
                  <a:extLst>
                    <a:ext uri="{FF2B5EF4-FFF2-40B4-BE49-F238E27FC236}">
                      <a16:creationId xmlns:a16="http://schemas.microsoft.com/office/drawing/2014/main" id="{035214B5-6A01-4BA9-B85A-8267E8F65075}"/>
                    </a:ext>
                  </a:extLst>
                </p:cNvPr>
                <p:cNvPicPr>
                  <a:picLocks noChangeAspect="1"/>
                </p:cNvPicPr>
                <p:nvPr/>
              </p:nvPicPr>
              <p:blipFill>
                <a:blip r:embed="rId12"/>
                <a:stretch>
                  <a:fillRect/>
                </a:stretch>
              </p:blipFill>
              <p:spPr>
                <a:xfrm>
                  <a:off x="2340687" y="5775489"/>
                  <a:ext cx="712365" cy="712365"/>
                </a:xfrm>
                <a:prstGeom prst="rect">
                  <a:avLst/>
                </a:prstGeom>
              </p:spPr>
            </p:pic>
            <p:sp>
              <p:nvSpPr>
                <p:cNvPr id="30" name="Espace réservé du texte 3">
                  <a:extLst>
                    <a:ext uri="{FF2B5EF4-FFF2-40B4-BE49-F238E27FC236}">
                      <a16:creationId xmlns:a16="http://schemas.microsoft.com/office/drawing/2014/main" id="{5AAE3E37-9BFC-4BCE-AF95-A567A006A78A}"/>
                    </a:ext>
                  </a:extLst>
                </p:cNvPr>
                <p:cNvSpPr txBox="1">
                  <a:spLocks/>
                </p:cNvSpPr>
                <p:nvPr/>
              </p:nvSpPr>
              <p:spPr>
                <a:xfrm>
                  <a:off x="3165615" y="6008560"/>
                  <a:ext cx="292296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sz="1600" dirty="0">
                      <a:hlinkClick r:id="rId13"/>
                    </a:rPr>
                    <a:t>raphael.pothin@gmail.com</a:t>
                  </a:r>
                  <a:endParaRPr lang="fr-CA" sz="1600" dirty="0"/>
                </a:p>
              </p:txBody>
            </p:sp>
          </p:grpSp>
        </p:grpSp>
      </p:grpSp>
      <p:sp>
        <p:nvSpPr>
          <p:cNvPr id="26" name="Espace réservé du texte 3">
            <a:extLst>
              <a:ext uri="{FF2B5EF4-FFF2-40B4-BE49-F238E27FC236}">
                <a16:creationId xmlns:a16="http://schemas.microsoft.com/office/drawing/2014/main" id="{FD91F175-6140-40A1-B4C9-C647E10DBE48}"/>
              </a:ext>
            </a:extLst>
          </p:cNvPr>
          <p:cNvSpPr txBox="1">
            <a:spLocks/>
          </p:cNvSpPr>
          <p:nvPr/>
        </p:nvSpPr>
        <p:spPr>
          <a:xfrm>
            <a:off x="8838851" y="3886821"/>
            <a:ext cx="292296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fr-CA" sz="2000" i="1" dirty="0"/>
              <a:t>Raphaël Pothin</a:t>
            </a:r>
          </a:p>
        </p:txBody>
      </p:sp>
      <p:pic>
        <p:nvPicPr>
          <p:cNvPr id="9" name="Image 8" descr="Une image contenant bleu, tissu&#10;&#10;Description générée automatiquement">
            <a:extLst>
              <a:ext uri="{FF2B5EF4-FFF2-40B4-BE49-F238E27FC236}">
                <a16:creationId xmlns:a16="http://schemas.microsoft.com/office/drawing/2014/main" id="{9AEB2A8E-8B22-4F56-9E0A-BB3F2E8411CA}"/>
              </a:ext>
            </a:extLst>
          </p:cNvPr>
          <p:cNvPicPr>
            <a:picLocks noChangeAspect="1"/>
          </p:cNvPicPr>
          <p:nvPr/>
        </p:nvPicPr>
        <p:blipFill>
          <a:blip r:embed="rId14"/>
          <a:stretch>
            <a:fillRect/>
          </a:stretch>
        </p:blipFill>
        <p:spPr>
          <a:xfrm>
            <a:off x="9174715" y="4526745"/>
            <a:ext cx="2251240" cy="2251240"/>
          </a:xfrm>
          <a:prstGeom prst="rect">
            <a:avLst/>
          </a:prstGeom>
        </p:spPr>
      </p:pic>
    </p:spTree>
    <p:extLst>
      <p:ext uri="{BB962C8B-B14F-4D97-AF65-F5344CB8AC3E}">
        <p14:creationId xmlns:p14="http://schemas.microsoft.com/office/powerpoint/2010/main" val="17259020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EF4DFE0D-FAEC-4525-9D9A-3566E638E5E0}"/>
              </a:ext>
            </a:extLst>
          </p:cNvPr>
          <p:cNvSpPr>
            <a:spLocks noGrp="1"/>
          </p:cNvSpPr>
          <p:nvPr>
            <p:ph type="body" sz="quarter" idx="13"/>
          </p:nvPr>
        </p:nvSpPr>
        <p:spPr/>
        <p:txBody>
          <a:bodyPr/>
          <a:lstStyle/>
          <a:p>
            <a:r>
              <a:rPr lang="fr-CA" dirty="0"/>
              <a:t>Introduction to User Adoption concept</a:t>
            </a:r>
          </a:p>
        </p:txBody>
      </p:sp>
      <p:sp>
        <p:nvSpPr>
          <p:cNvPr id="3" name="Titre 2">
            <a:extLst>
              <a:ext uri="{FF2B5EF4-FFF2-40B4-BE49-F238E27FC236}">
                <a16:creationId xmlns:a16="http://schemas.microsoft.com/office/drawing/2014/main" id="{5C2CCFDB-7426-4362-87DA-DAD431751C30}"/>
              </a:ext>
            </a:extLst>
          </p:cNvPr>
          <p:cNvSpPr>
            <a:spLocks noGrp="1"/>
          </p:cNvSpPr>
          <p:nvPr>
            <p:ph type="title"/>
          </p:nvPr>
        </p:nvSpPr>
        <p:spPr/>
        <p:txBody>
          <a:bodyPr/>
          <a:lstStyle/>
          <a:p>
            <a:r>
              <a:rPr lang="en-US" dirty="0"/>
              <a:t>Agenda</a:t>
            </a:r>
            <a:endParaRPr lang="fr-CA" dirty="0"/>
          </a:p>
        </p:txBody>
      </p:sp>
      <p:sp>
        <p:nvSpPr>
          <p:cNvPr id="4" name="Espace réservé du texte 3">
            <a:extLst>
              <a:ext uri="{FF2B5EF4-FFF2-40B4-BE49-F238E27FC236}">
                <a16:creationId xmlns:a16="http://schemas.microsoft.com/office/drawing/2014/main" id="{9F5C6910-F0E9-47DB-A417-4C8DFB9AD97E}"/>
              </a:ext>
            </a:extLst>
          </p:cNvPr>
          <p:cNvSpPr>
            <a:spLocks noGrp="1"/>
          </p:cNvSpPr>
          <p:nvPr>
            <p:ph type="body" sz="quarter" idx="15"/>
          </p:nvPr>
        </p:nvSpPr>
        <p:spPr/>
        <p:txBody>
          <a:bodyPr/>
          <a:lstStyle/>
          <a:p>
            <a:r>
              <a:rPr lang="fr-CA" dirty="0"/>
              <a:t>Help </a:t>
            </a:r>
            <a:r>
              <a:rPr lang="fr-CA" dirty="0" err="1"/>
              <a:t>features</a:t>
            </a:r>
            <a:r>
              <a:rPr lang="fr-CA" dirty="0"/>
              <a:t> in model-</a:t>
            </a:r>
            <a:r>
              <a:rPr lang="fr-CA" dirty="0" err="1"/>
              <a:t>driven</a:t>
            </a:r>
            <a:r>
              <a:rPr lang="fr-CA" dirty="0"/>
              <a:t> apps</a:t>
            </a:r>
          </a:p>
        </p:txBody>
      </p:sp>
      <p:sp>
        <p:nvSpPr>
          <p:cNvPr id="5" name="Espace réservé du texte 4">
            <a:extLst>
              <a:ext uri="{FF2B5EF4-FFF2-40B4-BE49-F238E27FC236}">
                <a16:creationId xmlns:a16="http://schemas.microsoft.com/office/drawing/2014/main" id="{93F9289E-D65D-4029-81F0-1CB2AA013454}"/>
              </a:ext>
            </a:extLst>
          </p:cNvPr>
          <p:cNvSpPr>
            <a:spLocks noGrp="1"/>
          </p:cNvSpPr>
          <p:nvPr>
            <p:ph type="body" sz="quarter" idx="17"/>
          </p:nvPr>
        </p:nvSpPr>
        <p:spPr>
          <a:xfrm>
            <a:off x="2187574" y="4690849"/>
            <a:ext cx="9626797" cy="861774"/>
          </a:xfrm>
        </p:spPr>
        <p:txBody>
          <a:bodyPr/>
          <a:lstStyle/>
          <a:p>
            <a:r>
              <a:rPr lang="fr-CA" dirty="0"/>
              <a:t>How Help Panes can help </a:t>
            </a:r>
            <a:r>
              <a:rPr lang="fr-CA" dirty="0" err="1"/>
              <a:t>you</a:t>
            </a:r>
            <a:r>
              <a:rPr lang="fr-CA" dirty="0"/>
              <a:t> </a:t>
            </a:r>
            <a:r>
              <a:rPr lang="fr-CA" dirty="0" err="1"/>
              <a:t>improve</a:t>
            </a:r>
            <a:r>
              <a:rPr lang="fr-CA" dirty="0"/>
              <a:t> </a:t>
            </a:r>
            <a:r>
              <a:rPr lang="fr-CA" dirty="0" err="1"/>
              <a:t>your</a:t>
            </a:r>
            <a:r>
              <a:rPr lang="fr-CA" dirty="0"/>
              <a:t> user adoption?</a:t>
            </a:r>
          </a:p>
        </p:txBody>
      </p:sp>
      <p:sp>
        <p:nvSpPr>
          <p:cNvPr id="6" name="Espace réservé du contenu 5">
            <a:extLst>
              <a:ext uri="{FF2B5EF4-FFF2-40B4-BE49-F238E27FC236}">
                <a16:creationId xmlns:a16="http://schemas.microsoft.com/office/drawing/2014/main" id="{4E7CB61B-606F-4FA4-A8E0-99A455A59132}"/>
              </a:ext>
            </a:extLst>
          </p:cNvPr>
          <p:cNvSpPr>
            <a:spLocks noGrp="1"/>
          </p:cNvSpPr>
          <p:nvPr>
            <p:ph sz="quarter" idx="34"/>
          </p:nvPr>
        </p:nvSpPr>
        <p:spPr/>
        <p:txBody>
          <a:bodyPr/>
          <a:lstStyle/>
          <a:p>
            <a:r>
              <a:rPr lang="fr-CA" sz="6000" b="1" dirty="0"/>
              <a:t>2</a:t>
            </a:r>
          </a:p>
        </p:txBody>
      </p:sp>
      <p:sp>
        <p:nvSpPr>
          <p:cNvPr id="7" name="Espace réservé du contenu 6">
            <a:extLst>
              <a:ext uri="{FF2B5EF4-FFF2-40B4-BE49-F238E27FC236}">
                <a16:creationId xmlns:a16="http://schemas.microsoft.com/office/drawing/2014/main" id="{3987ED6D-01FF-4C3D-8941-E6EAA72712E2}"/>
              </a:ext>
            </a:extLst>
          </p:cNvPr>
          <p:cNvSpPr>
            <a:spLocks noGrp="1"/>
          </p:cNvSpPr>
          <p:nvPr>
            <p:ph sz="quarter" idx="35"/>
          </p:nvPr>
        </p:nvSpPr>
        <p:spPr/>
        <p:txBody>
          <a:bodyPr/>
          <a:lstStyle/>
          <a:p>
            <a:r>
              <a:rPr lang="fr-CA" sz="6000" b="1" dirty="0"/>
              <a:t>3</a:t>
            </a:r>
          </a:p>
        </p:txBody>
      </p:sp>
      <p:sp>
        <p:nvSpPr>
          <p:cNvPr id="8" name="Espace réservé du contenu 7">
            <a:extLst>
              <a:ext uri="{FF2B5EF4-FFF2-40B4-BE49-F238E27FC236}">
                <a16:creationId xmlns:a16="http://schemas.microsoft.com/office/drawing/2014/main" id="{AAB60F24-B01E-4EC8-95DA-E37DA8659A9B}"/>
              </a:ext>
            </a:extLst>
          </p:cNvPr>
          <p:cNvSpPr>
            <a:spLocks noGrp="1"/>
          </p:cNvSpPr>
          <p:nvPr>
            <p:ph sz="quarter" idx="36"/>
          </p:nvPr>
        </p:nvSpPr>
        <p:spPr/>
        <p:txBody>
          <a:bodyPr/>
          <a:lstStyle/>
          <a:p>
            <a:r>
              <a:rPr lang="fr-CA" sz="6000" b="1" dirty="0"/>
              <a:t>1</a:t>
            </a:r>
          </a:p>
        </p:txBody>
      </p:sp>
    </p:spTree>
    <p:extLst>
      <p:ext uri="{BB962C8B-B14F-4D97-AF65-F5344CB8AC3E}">
        <p14:creationId xmlns:p14="http://schemas.microsoft.com/office/powerpoint/2010/main" val="7758573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8A41C1-C6A7-41F9-A918-0242224123ED}"/>
              </a:ext>
            </a:extLst>
          </p:cNvPr>
          <p:cNvSpPr>
            <a:spLocks noGrp="1"/>
          </p:cNvSpPr>
          <p:nvPr>
            <p:ph type="title"/>
          </p:nvPr>
        </p:nvSpPr>
        <p:spPr>
          <a:xfrm>
            <a:off x="585216" y="2534625"/>
            <a:ext cx="5510784" cy="997196"/>
          </a:xfrm>
        </p:spPr>
        <p:txBody>
          <a:bodyPr/>
          <a:lstStyle/>
          <a:p>
            <a:r>
              <a:rPr lang="fr-CA" dirty="0"/>
              <a:t>Introduction to User Adoption concept</a:t>
            </a:r>
          </a:p>
        </p:txBody>
      </p:sp>
    </p:spTree>
    <p:extLst>
      <p:ext uri="{BB962C8B-B14F-4D97-AF65-F5344CB8AC3E}">
        <p14:creationId xmlns:p14="http://schemas.microsoft.com/office/powerpoint/2010/main" val="362651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01DDBC-360D-4A0B-BCF3-341663A6B555}"/>
              </a:ext>
            </a:extLst>
          </p:cNvPr>
          <p:cNvSpPr>
            <a:spLocks noGrp="1"/>
          </p:cNvSpPr>
          <p:nvPr>
            <p:ph type="title"/>
          </p:nvPr>
        </p:nvSpPr>
        <p:spPr/>
        <p:txBody>
          <a:bodyPr/>
          <a:lstStyle/>
          <a:p>
            <a:r>
              <a:rPr lang="fr-CA" dirty="0"/>
              <a:t>Illustration of User Adoption</a:t>
            </a:r>
          </a:p>
        </p:txBody>
      </p:sp>
      <p:grpSp>
        <p:nvGrpSpPr>
          <p:cNvPr id="14" name="Groupe 13">
            <a:extLst>
              <a:ext uri="{FF2B5EF4-FFF2-40B4-BE49-F238E27FC236}">
                <a16:creationId xmlns:a16="http://schemas.microsoft.com/office/drawing/2014/main" id="{DF5CF8F3-1E27-4879-8100-2B443E10A94A}"/>
              </a:ext>
            </a:extLst>
          </p:cNvPr>
          <p:cNvGrpSpPr/>
          <p:nvPr/>
        </p:nvGrpSpPr>
        <p:grpSpPr>
          <a:xfrm>
            <a:off x="585217" y="1833202"/>
            <a:ext cx="4232945" cy="1476614"/>
            <a:chOff x="585217" y="1497027"/>
            <a:chExt cx="4232945" cy="1476614"/>
          </a:xfrm>
        </p:grpSpPr>
        <p:pic>
          <p:nvPicPr>
            <p:cNvPr id="4" name="Image 3">
              <a:extLst>
                <a:ext uri="{FF2B5EF4-FFF2-40B4-BE49-F238E27FC236}">
                  <a16:creationId xmlns:a16="http://schemas.microsoft.com/office/drawing/2014/main" id="{5A449C5B-AC33-4339-8E53-B55810ACB7C9}"/>
                </a:ext>
              </a:extLst>
            </p:cNvPr>
            <p:cNvPicPr>
              <a:picLocks noChangeAspect="1"/>
            </p:cNvPicPr>
            <p:nvPr/>
          </p:nvPicPr>
          <p:blipFill>
            <a:blip r:embed="rId3"/>
            <a:stretch>
              <a:fillRect/>
            </a:stretch>
          </p:blipFill>
          <p:spPr>
            <a:xfrm>
              <a:off x="585217" y="1497027"/>
              <a:ext cx="1476614" cy="1476614"/>
            </a:xfrm>
            <a:prstGeom prst="rect">
              <a:avLst/>
            </a:prstGeom>
          </p:spPr>
        </p:pic>
        <p:sp>
          <p:nvSpPr>
            <p:cNvPr id="7" name="ZoneTexte 6">
              <a:extLst>
                <a:ext uri="{FF2B5EF4-FFF2-40B4-BE49-F238E27FC236}">
                  <a16:creationId xmlns:a16="http://schemas.microsoft.com/office/drawing/2014/main" id="{64E6FC83-A86B-4BC2-BD05-738BC8058B2C}"/>
                </a:ext>
              </a:extLst>
            </p:cNvPr>
            <p:cNvSpPr txBox="1"/>
            <p:nvPr/>
          </p:nvSpPr>
          <p:spPr>
            <a:xfrm>
              <a:off x="2245663" y="2019890"/>
              <a:ext cx="2572499" cy="430887"/>
            </a:xfrm>
            <a:prstGeom prst="rect">
              <a:avLst/>
            </a:prstGeom>
            <a:noFill/>
          </p:spPr>
          <p:txBody>
            <a:bodyPr wrap="none" lIns="0" tIns="0" rIns="0" bIns="0" rtlCol="0">
              <a:spAutoFit/>
            </a:bodyPr>
            <a:lstStyle/>
            <a:p>
              <a:pPr algn="ctr"/>
              <a:r>
                <a:rPr lang="fr-CA" sz="2800" b="1" dirty="0" err="1">
                  <a:gradFill>
                    <a:gsLst>
                      <a:gs pos="2917">
                        <a:schemeClr val="tx1"/>
                      </a:gs>
                      <a:gs pos="30000">
                        <a:schemeClr val="tx1"/>
                      </a:gs>
                    </a:gsLst>
                    <a:lin ang="5400000" scaled="0"/>
                  </a:gradFill>
                </a:rPr>
                <a:t>Wine</a:t>
              </a:r>
              <a:r>
                <a:rPr lang="fr-CA" sz="2800" b="1" dirty="0">
                  <a:gradFill>
                    <a:gsLst>
                      <a:gs pos="2917">
                        <a:schemeClr val="tx1"/>
                      </a:gs>
                      <a:gs pos="30000">
                        <a:schemeClr val="tx1"/>
                      </a:gs>
                    </a:gsLst>
                    <a:lin ang="5400000" scaled="0"/>
                  </a:gradFill>
                </a:rPr>
                <a:t> </a:t>
              </a:r>
              <a:r>
                <a:rPr lang="fr-CA" sz="2800" b="1" dirty="0" err="1">
                  <a:gradFill>
                    <a:gsLst>
                      <a:gs pos="2917">
                        <a:schemeClr val="tx1"/>
                      </a:gs>
                      <a:gs pos="30000">
                        <a:schemeClr val="tx1"/>
                      </a:gs>
                    </a:gsLst>
                    <a:lin ang="5400000" scaled="0"/>
                  </a:gradFill>
                </a:rPr>
                <a:t>Company</a:t>
              </a:r>
              <a:endParaRPr lang="fr-CA" sz="2800" b="1" dirty="0">
                <a:gradFill>
                  <a:gsLst>
                    <a:gs pos="2917">
                      <a:schemeClr val="tx1"/>
                    </a:gs>
                    <a:gs pos="30000">
                      <a:schemeClr val="tx1"/>
                    </a:gs>
                  </a:gsLst>
                  <a:lin ang="5400000" scaled="0"/>
                </a:gradFill>
              </a:endParaRPr>
            </a:p>
          </p:txBody>
        </p:sp>
      </p:grpSp>
      <p:grpSp>
        <p:nvGrpSpPr>
          <p:cNvPr id="15" name="Groupe 14">
            <a:extLst>
              <a:ext uri="{FF2B5EF4-FFF2-40B4-BE49-F238E27FC236}">
                <a16:creationId xmlns:a16="http://schemas.microsoft.com/office/drawing/2014/main" id="{4DAA4484-EF0B-4D13-9150-61C39C71D232}"/>
              </a:ext>
            </a:extLst>
          </p:cNvPr>
          <p:cNvGrpSpPr/>
          <p:nvPr/>
        </p:nvGrpSpPr>
        <p:grpSpPr>
          <a:xfrm>
            <a:off x="7484446" y="1833202"/>
            <a:ext cx="4122337" cy="1476614"/>
            <a:chOff x="7484446" y="1497027"/>
            <a:chExt cx="4122337" cy="1476614"/>
          </a:xfrm>
        </p:grpSpPr>
        <p:pic>
          <p:nvPicPr>
            <p:cNvPr id="6" name="Image 5">
              <a:extLst>
                <a:ext uri="{FF2B5EF4-FFF2-40B4-BE49-F238E27FC236}">
                  <a16:creationId xmlns:a16="http://schemas.microsoft.com/office/drawing/2014/main" id="{39EDE52D-2403-497A-988E-BCA2019EFAE4}"/>
                </a:ext>
              </a:extLst>
            </p:cNvPr>
            <p:cNvPicPr>
              <a:picLocks noChangeAspect="1"/>
            </p:cNvPicPr>
            <p:nvPr/>
          </p:nvPicPr>
          <p:blipFill>
            <a:blip r:embed="rId4"/>
            <a:stretch>
              <a:fillRect/>
            </a:stretch>
          </p:blipFill>
          <p:spPr>
            <a:xfrm>
              <a:off x="10130169" y="1497027"/>
              <a:ext cx="1476614" cy="1476614"/>
            </a:xfrm>
            <a:prstGeom prst="rect">
              <a:avLst/>
            </a:prstGeom>
          </p:spPr>
        </p:pic>
        <p:sp>
          <p:nvSpPr>
            <p:cNvPr id="8" name="ZoneTexte 7">
              <a:extLst>
                <a:ext uri="{FF2B5EF4-FFF2-40B4-BE49-F238E27FC236}">
                  <a16:creationId xmlns:a16="http://schemas.microsoft.com/office/drawing/2014/main" id="{D2917FEB-767C-42EB-B54F-6F2F95E59415}"/>
                </a:ext>
              </a:extLst>
            </p:cNvPr>
            <p:cNvSpPr txBox="1"/>
            <p:nvPr/>
          </p:nvSpPr>
          <p:spPr>
            <a:xfrm>
              <a:off x="7484446" y="2019889"/>
              <a:ext cx="2458686" cy="430887"/>
            </a:xfrm>
            <a:prstGeom prst="rect">
              <a:avLst/>
            </a:prstGeom>
            <a:noFill/>
          </p:spPr>
          <p:txBody>
            <a:bodyPr wrap="none" lIns="0" tIns="0" rIns="0" bIns="0" rtlCol="0">
              <a:spAutoFit/>
            </a:bodyPr>
            <a:lstStyle/>
            <a:p>
              <a:pPr algn="ctr"/>
              <a:r>
                <a:rPr lang="fr-CA" sz="2800" b="1" dirty="0">
                  <a:gradFill>
                    <a:gsLst>
                      <a:gs pos="2917">
                        <a:schemeClr val="tx1"/>
                      </a:gs>
                      <a:gs pos="30000">
                        <a:schemeClr val="tx1"/>
                      </a:gs>
                    </a:gsLst>
                    <a:lin ang="5400000" scaled="0"/>
                  </a:gradFill>
                </a:rPr>
                <a:t>Beer </a:t>
              </a:r>
              <a:r>
                <a:rPr lang="fr-CA" sz="2800" b="1" dirty="0" err="1">
                  <a:gradFill>
                    <a:gsLst>
                      <a:gs pos="2917">
                        <a:schemeClr val="tx1"/>
                      </a:gs>
                      <a:gs pos="30000">
                        <a:schemeClr val="tx1"/>
                      </a:gs>
                    </a:gsLst>
                    <a:lin ang="5400000" scaled="0"/>
                  </a:gradFill>
                </a:rPr>
                <a:t>Company</a:t>
              </a:r>
              <a:endParaRPr lang="fr-CA" sz="2800" b="1" dirty="0">
                <a:gradFill>
                  <a:gsLst>
                    <a:gs pos="2917">
                      <a:schemeClr val="tx1"/>
                    </a:gs>
                    <a:gs pos="30000">
                      <a:schemeClr val="tx1"/>
                    </a:gs>
                  </a:gsLst>
                  <a:lin ang="5400000" scaled="0"/>
                </a:gradFill>
              </a:endParaRPr>
            </a:p>
          </p:txBody>
        </p:sp>
      </p:grpSp>
      <p:sp>
        <p:nvSpPr>
          <p:cNvPr id="9" name="Rectangle 8">
            <a:extLst>
              <a:ext uri="{FF2B5EF4-FFF2-40B4-BE49-F238E27FC236}">
                <a16:creationId xmlns:a16="http://schemas.microsoft.com/office/drawing/2014/main" id="{B3795ACB-CB59-460B-8F1F-179C67D24CE9}"/>
              </a:ext>
            </a:extLst>
          </p:cNvPr>
          <p:cNvSpPr/>
          <p:nvPr/>
        </p:nvSpPr>
        <p:spPr bwMode="auto">
          <a:xfrm>
            <a:off x="6037477" y="1902620"/>
            <a:ext cx="113288" cy="454299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ZoneTexte 9">
            <a:extLst>
              <a:ext uri="{FF2B5EF4-FFF2-40B4-BE49-F238E27FC236}">
                <a16:creationId xmlns:a16="http://schemas.microsoft.com/office/drawing/2014/main" id="{23C39188-E9FD-4A18-A191-AFC7F9F99A05}"/>
              </a:ext>
            </a:extLst>
          </p:cNvPr>
          <p:cNvSpPr txBox="1"/>
          <p:nvPr/>
        </p:nvSpPr>
        <p:spPr>
          <a:xfrm>
            <a:off x="683062" y="3428707"/>
            <a:ext cx="5015284" cy="430887"/>
          </a:xfrm>
          <a:prstGeom prst="rect">
            <a:avLst/>
          </a:prstGeom>
          <a:noFill/>
        </p:spPr>
        <p:txBody>
          <a:bodyPr wrap="none" lIns="0" tIns="0" rIns="0" bIns="0" rtlCol="0">
            <a:spAutoFit/>
          </a:bodyPr>
          <a:lstStyle/>
          <a:p>
            <a:pPr algn="ctr"/>
            <a:r>
              <a:rPr lang="fr-CA" sz="2800" i="1" dirty="0" err="1">
                <a:gradFill>
                  <a:gsLst>
                    <a:gs pos="2917">
                      <a:schemeClr val="tx1"/>
                    </a:gs>
                    <a:gs pos="30000">
                      <a:schemeClr val="tx1"/>
                    </a:gs>
                  </a:gsLst>
                  <a:lin ang="5400000" scaled="0"/>
                </a:gradFill>
              </a:rPr>
              <a:t>Did</a:t>
            </a:r>
            <a:r>
              <a:rPr lang="fr-CA" sz="2800" i="1" dirty="0">
                <a:gradFill>
                  <a:gsLst>
                    <a:gs pos="2917">
                      <a:schemeClr val="tx1"/>
                    </a:gs>
                    <a:gs pos="30000">
                      <a:schemeClr val="tx1"/>
                    </a:gs>
                  </a:gsLst>
                  <a:lin ang="5400000" scaled="0"/>
                </a:gradFill>
              </a:rPr>
              <a:t> not </a:t>
            </a:r>
            <a:r>
              <a:rPr lang="fr-CA" sz="2800" i="1" dirty="0" err="1">
                <a:gradFill>
                  <a:gsLst>
                    <a:gs pos="2917">
                      <a:schemeClr val="tx1"/>
                    </a:gs>
                    <a:gs pos="30000">
                      <a:schemeClr val="tx1"/>
                    </a:gs>
                  </a:gsLst>
                  <a:lin ang="5400000" scaled="0"/>
                </a:gradFill>
              </a:rPr>
              <a:t>invest</a:t>
            </a:r>
            <a:r>
              <a:rPr lang="fr-CA" sz="2800" i="1" dirty="0">
                <a:gradFill>
                  <a:gsLst>
                    <a:gs pos="2917">
                      <a:schemeClr val="tx1"/>
                    </a:gs>
                    <a:gs pos="30000">
                      <a:schemeClr val="tx1"/>
                    </a:gs>
                  </a:gsLst>
                  <a:lin ang="5400000" scaled="0"/>
                </a:gradFill>
              </a:rPr>
              <a:t> on user adoption</a:t>
            </a:r>
          </a:p>
        </p:txBody>
      </p:sp>
      <p:sp>
        <p:nvSpPr>
          <p:cNvPr id="11" name="ZoneTexte 10">
            <a:extLst>
              <a:ext uri="{FF2B5EF4-FFF2-40B4-BE49-F238E27FC236}">
                <a16:creationId xmlns:a16="http://schemas.microsoft.com/office/drawing/2014/main" id="{319B5AEF-D994-4BC0-BADA-8829742FB735}"/>
              </a:ext>
            </a:extLst>
          </p:cNvPr>
          <p:cNvSpPr txBox="1"/>
          <p:nvPr/>
        </p:nvSpPr>
        <p:spPr>
          <a:xfrm>
            <a:off x="6955904" y="3428708"/>
            <a:ext cx="4382097" cy="430887"/>
          </a:xfrm>
          <a:prstGeom prst="rect">
            <a:avLst/>
          </a:prstGeom>
          <a:noFill/>
        </p:spPr>
        <p:txBody>
          <a:bodyPr wrap="none" lIns="0" tIns="0" rIns="0" bIns="0" rtlCol="0">
            <a:spAutoFit/>
          </a:bodyPr>
          <a:lstStyle/>
          <a:p>
            <a:pPr algn="ctr"/>
            <a:r>
              <a:rPr lang="fr-CA" sz="2800" i="1" dirty="0" err="1">
                <a:gradFill>
                  <a:gsLst>
                    <a:gs pos="2917">
                      <a:schemeClr val="tx1"/>
                    </a:gs>
                    <a:gs pos="30000">
                      <a:schemeClr val="tx1"/>
                    </a:gs>
                  </a:gsLst>
                  <a:lin ang="5400000" scaled="0"/>
                </a:gradFill>
              </a:rPr>
              <a:t>Did</a:t>
            </a:r>
            <a:r>
              <a:rPr lang="fr-CA" sz="2800" i="1" dirty="0">
                <a:gradFill>
                  <a:gsLst>
                    <a:gs pos="2917">
                      <a:schemeClr val="tx1"/>
                    </a:gs>
                    <a:gs pos="30000">
                      <a:schemeClr val="tx1"/>
                    </a:gs>
                  </a:gsLst>
                  <a:lin ang="5400000" scaled="0"/>
                </a:gradFill>
              </a:rPr>
              <a:t> </a:t>
            </a:r>
            <a:r>
              <a:rPr lang="fr-CA" sz="2800" i="1" dirty="0" err="1">
                <a:gradFill>
                  <a:gsLst>
                    <a:gs pos="2917">
                      <a:schemeClr val="tx1"/>
                    </a:gs>
                    <a:gs pos="30000">
                      <a:schemeClr val="tx1"/>
                    </a:gs>
                  </a:gsLst>
                  <a:lin ang="5400000" scaled="0"/>
                </a:gradFill>
              </a:rPr>
              <a:t>invest</a:t>
            </a:r>
            <a:r>
              <a:rPr lang="fr-CA" sz="2800" i="1" dirty="0">
                <a:gradFill>
                  <a:gsLst>
                    <a:gs pos="2917">
                      <a:schemeClr val="tx1"/>
                    </a:gs>
                    <a:gs pos="30000">
                      <a:schemeClr val="tx1"/>
                    </a:gs>
                  </a:gsLst>
                  <a:lin ang="5400000" scaled="0"/>
                </a:gradFill>
              </a:rPr>
              <a:t> on user adoption</a:t>
            </a:r>
          </a:p>
        </p:txBody>
      </p:sp>
      <p:pic>
        <p:nvPicPr>
          <p:cNvPr id="1028" name="Picture 4" descr="Image result for happy boss png">
            <a:extLst>
              <a:ext uri="{FF2B5EF4-FFF2-40B4-BE49-F238E27FC236}">
                <a16:creationId xmlns:a16="http://schemas.microsoft.com/office/drawing/2014/main" id="{4F41AEB5-EEA9-4D5A-8948-9E182B939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9589" y="3674731"/>
            <a:ext cx="351472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dessin&#10;&#10;Description générée automatiquement">
            <a:extLst>
              <a:ext uri="{FF2B5EF4-FFF2-40B4-BE49-F238E27FC236}">
                <a16:creationId xmlns:a16="http://schemas.microsoft.com/office/drawing/2014/main" id="{5B9B556C-749A-475E-A6D9-8D08AB7D4051}"/>
              </a:ext>
            </a:extLst>
          </p:cNvPr>
          <p:cNvPicPr>
            <a:picLocks noChangeAspect="1"/>
          </p:cNvPicPr>
          <p:nvPr/>
        </p:nvPicPr>
        <p:blipFill>
          <a:blip r:embed="rId6"/>
          <a:stretch>
            <a:fillRect/>
          </a:stretch>
        </p:blipFill>
        <p:spPr>
          <a:xfrm>
            <a:off x="1151726" y="3908710"/>
            <a:ext cx="4077956" cy="2465741"/>
          </a:xfrm>
          <a:prstGeom prst="rect">
            <a:avLst/>
          </a:prstGeom>
        </p:spPr>
      </p:pic>
      <p:sp>
        <p:nvSpPr>
          <p:cNvPr id="16" name="ZoneTexte 9">
            <a:extLst>
              <a:ext uri="{FF2B5EF4-FFF2-40B4-BE49-F238E27FC236}">
                <a16:creationId xmlns:a16="http://schemas.microsoft.com/office/drawing/2014/main" id="{3D33794B-AE52-461E-9E83-2946CB7DB99A}"/>
              </a:ext>
            </a:extLst>
          </p:cNvPr>
          <p:cNvSpPr txBox="1"/>
          <p:nvPr/>
        </p:nvSpPr>
        <p:spPr>
          <a:xfrm>
            <a:off x="1154499" y="1177143"/>
            <a:ext cx="9879243" cy="430887"/>
          </a:xfrm>
          <a:prstGeom prst="rect">
            <a:avLst/>
          </a:prstGeom>
          <a:noFill/>
        </p:spPr>
        <p:txBody>
          <a:bodyPr wrap="none" lIns="0" tIns="0" rIns="0" bIns="0" rtlCol="0">
            <a:spAutoFit/>
          </a:bodyPr>
          <a:lstStyle/>
          <a:p>
            <a:pPr algn="ctr"/>
            <a:r>
              <a:rPr lang="fr-CA" sz="2800" i="1" u="sng" dirty="0">
                <a:gradFill>
                  <a:gsLst>
                    <a:gs pos="2917">
                      <a:schemeClr val="tx1"/>
                    </a:gs>
                    <a:gs pos="30000">
                      <a:schemeClr val="tx1"/>
                    </a:gs>
                  </a:gsLst>
                  <a:lin ang="5400000" scaled="0"/>
                </a:gradFill>
              </a:rPr>
              <a:t>Project:</a:t>
            </a:r>
            <a:r>
              <a:rPr lang="fr-CA" sz="2800" i="1" dirty="0">
                <a:gradFill>
                  <a:gsLst>
                    <a:gs pos="2917">
                      <a:schemeClr val="tx1"/>
                    </a:gs>
                    <a:gs pos="30000">
                      <a:schemeClr val="tx1"/>
                    </a:gs>
                  </a:gsLst>
                  <a:lin ang="5400000" scaled="0"/>
                </a:gradFill>
              </a:rPr>
              <a:t> </a:t>
            </a:r>
            <a:r>
              <a:rPr lang="fr-CA" sz="2800" i="1" dirty="0" err="1">
                <a:gradFill>
                  <a:gsLst>
                    <a:gs pos="2917">
                      <a:schemeClr val="tx1"/>
                    </a:gs>
                    <a:gs pos="30000">
                      <a:schemeClr val="tx1"/>
                    </a:gs>
                  </a:gsLst>
                  <a:lin ang="5400000" scaled="0"/>
                </a:gradFill>
              </a:rPr>
              <a:t>Deployment</a:t>
            </a:r>
            <a:r>
              <a:rPr lang="fr-CA" sz="2800" i="1" dirty="0">
                <a:gradFill>
                  <a:gsLst>
                    <a:gs pos="2917">
                      <a:schemeClr val="tx1"/>
                    </a:gs>
                    <a:gs pos="30000">
                      <a:schemeClr val="tx1"/>
                    </a:gs>
                  </a:gsLst>
                  <a:lin ang="5400000" scaled="0"/>
                </a:gradFill>
              </a:rPr>
              <a:t> of Dynamics 365 Sales to replace Excel files</a:t>
            </a:r>
          </a:p>
        </p:txBody>
      </p:sp>
    </p:spTree>
    <p:extLst>
      <p:ext uri="{BB962C8B-B14F-4D97-AF65-F5344CB8AC3E}">
        <p14:creationId xmlns:p14="http://schemas.microsoft.com/office/powerpoint/2010/main" val="1439443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fade">
                                      <p:cBhvr>
                                        <p:cTn id="47" dur="1000"/>
                                        <p:tgtEl>
                                          <p:spTgt spid="1028"/>
                                        </p:tgtEl>
                                      </p:cBhvr>
                                    </p:animEffect>
                                    <p:anim calcmode="lin" valueType="num">
                                      <p:cBhvr>
                                        <p:cTn id="48" dur="1000" fill="hold"/>
                                        <p:tgtEl>
                                          <p:spTgt spid="1028"/>
                                        </p:tgtEl>
                                        <p:attrNameLst>
                                          <p:attrName>ppt_x</p:attrName>
                                        </p:attrNameLst>
                                      </p:cBhvr>
                                      <p:tavLst>
                                        <p:tav tm="0">
                                          <p:val>
                                            <p:strVal val="#ppt_x"/>
                                          </p:val>
                                        </p:tav>
                                        <p:tav tm="100000">
                                          <p:val>
                                            <p:strVal val="#ppt_x"/>
                                          </p:val>
                                        </p:tav>
                                      </p:tavLst>
                                    </p:anim>
                                    <p:anim calcmode="lin" valueType="num">
                                      <p:cBhvr>
                                        <p:cTn id="4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8E477D-9163-43D1-8974-9867520D7AA1}"/>
              </a:ext>
            </a:extLst>
          </p:cNvPr>
          <p:cNvSpPr>
            <a:spLocks noGrp="1"/>
          </p:cNvSpPr>
          <p:nvPr>
            <p:ph type="title"/>
          </p:nvPr>
        </p:nvSpPr>
        <p:spPr/>
        <p:txBody>
          <a:bodyPr/>
          <a:lstStyle/>
          <a:p>
            <a:r>
              <a:rPr lang="fr-CA" dirty="0" err="1"/>
              <a:t>When</a:t>
            </a:r>
            <a:r>
              <a:rPr lang="fr-CA" dirty="0"/>
              <a:t> </a:t>
            </a:r>
            <a:r>
              <a:rPr lang="fr-CA" dirty="0" err="1"/>
              <a:t>invest</a:t>
            </a:r>
            <a:r>
              <a:rPr lang="fr-CA" dirty="0"/>
              <a:t> in User Adoption?</a:t>
            </a:r>
          </a:p>
        </p:txBody>
      </p:sp>
      <p:grpSp>
        <p:nvGrpSpPr>
          <p:cNvPr id="11" name="Groupe 10">
            <a:extLst>
              <a:ext uri="{FF2B5EF4-FFF2-40B4-BE49-F238E27FC236}">
                <a16:creationId xmlns:a16="http://schemas.microsoft.com/office/drawing/2014/main" id="{70201A93-96B6-4324-856B-D49D41DEF463}"/>
              </a:ext>
            </a:extLst>
          </p:cNvPr>
          <p:cNvGrpSpPr/>
          <p:nvPr/>
        </p:nvGrpSpPr>
        <p:grpSpPr>
          <a:xfrm>
            <a:off x="336000" y="1535730"/>
            <a:ext cx="11520000" cy="3065769"/>
            <a:chOff x="336000" y="2089403"/>
            <a:chExt cx="11520000" cy="3065769"/>
          </a:xfrm>
        </p:grpSpPr>
        <p:grpSp>
          <p:nvGrpSpPr>
            <p:cNvPr id="7" name="Groupe 6">
              <a:extLst>
                <a:ext uri="{FF2B5EF4-FFF2-40B4-BE49-F238E27FC236}">
                  <a16:creationId xmlns:a16="http://schemas.microsoft.com/office/drawing/2014/main" id="{13866BA7-E255-4FA3-B404-9EA1595961D0}"/>
                </a:ext>
              </a:extLst>
            </p:cNvPr>
            <p:cNvGrpSpPr/>
            <p:nvPr/>
          </p:nvGrpSpPr>
          <p:grpSpPr>
            <a:xfrm>
              <a:off x="336000" y="2089403"/>
              <a:ext cx="11520000" cy="3065769"/>
              <a:chOff x="336000" y="2517241"/>
              <a:chExt cx="11520000" cy="3065769"/>
            </a:xfrm>
          </p:grpSpPr>
          <p:sp>
            <p:nvSpPr>
              <p:cNvPr id="6" name="Cercle : creux 5">
                <a:extLst>
                  <a:ext uri="{FF2B5EF4-FFF2-40B4-BE49-F238E27FC236}">
                    <a16:creationId xmlns:a16="http://schemas.microsoft.com/office/drawing/2014/main" id="{591D95B7-F142-4E75-BC63-C03C2E48F8B4}"/>
                  </a:ext>
                </a:extLst>
              </p:cNvPr>
              <p:cNvSpPr/>
              <p:nvPr/>
            </p:nvSpPr>
            <p:spPr bwMode="auto">
              <a:xfrm>
                <a:off x="977486" y="2517241"/>
                <a:ext cx="2893064" cy="2884002"/>
              </a:xfrm>
              <a:prstGeom prst="donut">
                <a:avLst>
                  <a:gd name="adj" fmla="val 1261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lèche : droite 3">
                <a:extLst>
                  <a:ext uri="{FF2B5EF4-FFF2-40B4-BE49-F238E27FC236}">
                    <a16:creationId xmlns:a16="http://schemas.microsoft.com/office/drawing/2014/main" id="{AA125FC0-1DC7-4EA0-BED1-811206802440}"/>
                  </a:ext>
                </a:extLst>
              </p:cNvPr>
              <p:cNvSpPr/>
              <p:nvPr/>
            </p:nvSpPr>
            <p:spPr bwMode="auto">
              <a:xfrm>
                <a:off x="336000" y="4863010"/>
                <a:ext cx="11520000" cy="7200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ercle : creux 7">
                <a:extLst>
                  <a:ext uri="{FF2B5EF4-FFF2-40B4-BE49-F238E27FC236}">
                    <a16:creationId xmlns:a16="http://schemas.microsoft.com/office/drawing/2014/main" id="{00F564E9-2E3D-4FDF-8FE5-C49A1C3528AC}"/>
                  </a:ext>
                </a:extLst>
              </p:cNvPr>
              <p:cNvSpPr/>
              <p:nvPr/>
            </p:nvSpPr>
            <p:spPr bwMode="auto">
              <a:xfrm>
                <a:off x="4512036" y="2517241"/>
                <a:ext cx="2893064" cy="2884002"/>
              </a:xfrm>
              <a:prstGeom prst="donut">
                <a:avLst>
                  <a:gd name="adj" fmla="val 1261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Cercle : creux 8">
                <a:extLst>
                  <a:ext uri="{FF2B5EF4-FFF2-40B4-BE49-F238E27FC236}">
                    <a16:creationId xmlns:a16="http://schemas.microsoft.com/office/drawing/2014/main" id="{F9950A9E-0454-41F8-8514-6CB4C0EC2A8A}"/>
                  </a:ext>
                </a:extLst>
              </p:cNvPr>
              <p:cNvSpPr/>
              <p:nvPr/>
            </p:nvSpPr>
            <p:spPr bwMode="auto">
              <a:xfrm>
                <a:off x="8046586" y="2517241"/>
                <a:ext cx="2893064" cy="2884002"/>
              </a:xfrm>
              <a:prstGeom prst="donut">
                <a:avLst>
                  <a:gd name="adj" fmla="val 1261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CA"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ZoneTexte 9">
              <a:extLst>
                <a:ext uri="{FF2B5EF4-FFF2-40B4-BE49-F238E27FC236}">
                  <a16:creationId xmlns:a16="http://schemas.microsoft.com/office/drawing/2014/main" id="{817973EA-6C76-495D-93BB-1365BF149C5A}"/>
                </a:ext>
              </a:extLst>
            </p:cNvPr>
            <p:cNvSpPr txBox="1"/>
            <p:nvPr/>
          </p:nvSpPr>
          <p:spPr>
            <a:xfrm>
              <a:off x="1694330" y="3315960"/>
              <a:ext cx="1459375" cy="430887"/>
            </a:xfrm>
            <a:prstGeom prst="rect">
              <a:avLst/>
            </a:prstGeom>
            <a:noFill/>
          </p:spPr>
          <p:txBody>
            <a:bodyPr wrap="none" lIns="0" tIns="0" rIns="0" bIns="0" rtlCol="0">
              <a:spAutoFit/>
            </a:bodyPr>
            <a:lstStyle/>
            <a:p>
              <a:pPr algn="ctr"/>
              <a:r>
                <a:rPr lang="fr-CA" sz="2800" dirty="0">
                  <a:gradFill>
                    <a:gsLst>
                      <a:gs pos="2917">
                        <a:schemeClr val="tx1"/>
                      </a:gs>
                      <a:gs pos="30000">
                        <a:schemeClr val="tx1"/>
                      </a:gs>
                    </a:gsLst>
                    <a:lin ang="5400000" scaled="0"/>
                  </a:gradFill>
                </a:rPr>
                <a:t>Version 1</a:t>
              </a:r>
            </a:p>
          </p:txBody>
        </p:sp>
        <p:sp>
          <p:nvSpPr>
            <p:cNvPr id="12" name="ZoneTexte 11">
              <a:extLst>
                <a:ext uri="{FF2B5EF4-FFF2-40B4-BE49-F238E27FC236}">
                  <a16:creationId xmlns:a16="http://schemas.microsoft.com/office/drawing/2014/main" id="{D105C05F-0974-40BB-B37A-FD3A4801951B}"/>
                </a:ext>
              </a:extLst>
            </p:cNvPr>
            <p:cNvSpPr txBox="1"/>
            <p:nvPr/>
          </p:nvSpPr>
          <p:spPr>
            <a:xfrm>
              <a:off x="5827122" y="3315960"/>
              <a:ext cx="262892" cy="430887"/>
            </a:xfrm>
            <a:prstGeom prst="rect">
              <a:avLst/>
            </a:prstGeom>
            <a:noFill/>
          </p:spPr>
          <p:txBody>
            <a:bodyPr wrap="none" lIns="0" tIns="0" rIns="0" bIns="0" rtlCol="0">
              <a:spAutoFit/>
            </a:bodyPr>
            <a:lstStyle/>
            <a:p>
              <a:pPr algn="ctr"/>
              <a:r>
                <a:rPr lang="fr-CA" sz="2800" dirty="0">
                  <a:gradFill>
                    <a:gsLst>
                      <a:gs pos="2917">
                        <a:schemeClr val="tx1"/>
                      </a:gs>
                      <a:gs pos="30000">
                        <a:schemeClr val="tx1"/>
                      </a:gs>
                    </a:gsLst>
                    <a:lin ang="5400000" scaled="0"/>
                  </a:gradFill>
                </a:rPr>
                <a:t>…</a:t>
              </a:r>
            </a:p>
          </p:txBody>
        </p:sp>
        <p:sp>
          <p:nvSpPr>
            <p:cNvPr id="13" name="ZoneTexte 12">
              <a:extLst>
                <a:ext uri="{FF2B5EF4-FFF2-40B4-BE49-F238E27FC236}">
                  <a16:creationId xmlns:a16="http://schemas.microsoft.com/office/drawing/2014/main" id="{3697A7D2-7B48-4CE4-B4CD-2D368192C8D4}"/>
                </a:ext>
              </a:extLst>
            </p:cNvPr>
            <p:cNvSpPr txBox="1"/>
            <p:nvPr/>
          </p:nvSpPr>
          <p:spPr>
            <a:xfrm>
              <a:off x="8547829" y="3315960"/>
              <a:ext cx="1890582" cy="430887"/>
            </a:xfrm>
            <a:prstGeom prst="rect">
              <a:avLst/>
            </a:prstGeom>
            <a:noFill/>
          </p:spPr>
          <p:txBody>
            <a:bodyPr wrap="none" lIns="0" tIns="0" rIns="0" bIns="0" rtlCol="0">
              <a:spAutoFit/>
            </a:bodyPr>
            <a:lstStyle/>
            <a:p>
              <a:pPr algn="ctr"/>
              <a:r>
                <a:rPr lang="fr-CA" sz="2800" dirty="0">
                  <a:gradFill>
                    <a:gsLst>
                      <a:gs pos="2917">
                        <a:schemeClr val="tx1"/>
                      </a:gs>
                      <a:gs pos="30000">
                        <a:schemeClr val="tx1"/>
                      </a:gs>
                    </a:gsLst>
                    <a:lin ang="5400000" scaled="0"/>
                  </a:gradFill>
                </a:rPr>
                <a:t>Last Version</a:t>
              </a:r>
            </a:p>
          </p:txBody>
        </p:sp>
      </p:grpSp>
      <p:sp>
        <p:nvSpPr>
          <p:cNvPr id="15" name="ZoneTexte 14">
            <a:extLst>
              <a:ext uri="{FF2B5EF4-FFF2-40B4-BE49-F238E27FC236}">
                <a16:creationId xmlns:a16="http://schemas.microsoft.com/office/drawing/2014/main" id="{F851016E-2C9E-48B0-9833-AEBCA54EEC3E}"/>
              </a:ext>
            </a:extLst>
          </p:cNvPr>
          <p:cNvSpPr txBox="1"/>
          <p:nvPr/>
        </p:nvSpPr>
        <p:spPr>
          <a:xfrm>
            <a:off x="2729478" y="5215402"/>
            <a:ext cx="6721072" cy="861774"/>
          </a:xfrm>
          <a:prstGeom prst="rect">
            <a:avLst/>
          </a:prstGeom>
          <a:noFill/>
        </p:spPr>
        <p:txBody>
          <a:bodyPr wrap="none" lIns="0" tIns="0" rIns="0" bIns="0" rtlCol="0">
            <a:spAutoFit/>
          </a:bodyPr>
          <a:lstStyle/>
          <a:p>
            <a:pPr algn="ctr"/>
            <a:r>
              <a:rPr lang="fr-CA" sz="2800" b="1" i="1" dirty="0">
                <a:gradFill>
                  <a:gsLst>
                    <a:gs pos="2917">
                      <a:schemeClr val="tx1"/>
                    </a:gs>
                    <a:gs pos="30000">
                      <a:schemeClr val="tx1"/>
                    </a:gs>
                  </a:gsLst>
                  <a:lin ang="5400000" scaled="0"/>
                </a:gradFill>
              </a:rPr>
              <a:t>For me</a:t>
            </a:r>
            <a:r>
              <a:rPr lang="fr-CA" sz="2800" i="1" dirty="0">
                <a:gradFill>
                  <a:gsLst>
                    <a:gs pos="2917">
                      <a:schemeClr val="tx1"/>
                    </a:gs>
                    <a:gs pos="30000">
                      <a:schemeClr val="tx1"/>
                    </a:gs>
                  </a:gsLst>
                  <a:lin ang="5400000" scaled="0"/>
                </a:gradFill>
              </a:rPr>
              <a:t>, </a:t>
            </a:r>
            <a:r>
              <a:rPr lang="fr-CA" sz="2800" i="1" dirty="0" err="1">
                <a:gradFill>
                  <a:gsLst>
                    <a:gs pos="2917">
                      <a:schemeClr val="tx1"/>
                    </a:gs>
                    <a:gs pos="30000">
                      <a:schemeClr val="tx1"/>
                    </a:gs>
                  </a:gsLst>
                  <a:lin ang="5400000" scaled="0"/>
                </a:gradFill>
              </a:rPr>
              <a:t>we</a:t>
            </a:r>
            <a:r>
              <a:rPr lang="fr-CA" sz="2800" i="1" dirty="0">
                <a:gradFill>
                  <a:gsLst>
                    <a:gs pos="2917">
                      <a:schemeClr val="tx1"/>
                    </a:gs>
                    <a:gs pos="30000">
                      <a:schemeClr val="tx1"/>
                    </a:gs>
                  </a:gsLst>
                  <a:lin ang="5400000" scaled="0"/>
                </a:gradFill>
              </a:rPr>
              <a:t> </a:t>
            </a:r>
            <a:r>
              <a:rPr lang="fr-CA" sz="2800" i="1" dirty="0" err="1">
                <a:gradFill>
                  <a:gsLst>
                    <a:gs pos="2917">
                      <a:schemeClr val="tx1"/>
                    </a:gs>
                    <a:gs pos="30000">
                      <a:schemeClr val="tx1"/>
                    </a:gs>
                  </a:gsLst>
                  <a:lin ang="5400000" scaled="0"/>
                </a:gradFill>
              </a:rPr>
              <a:t>should</a:t>
            </a:r>
            <a:r>
              <a:rPr lang="fr-CA" sz="2800" i="1" dirty="0">
                <a:gradFill>
                  <a:gsLst>
                    <a:gs pos="2917">
                      <a:schemeClr val="tx1"/>
                    </a:gs>
                    <a:gs pos="30000">
                      <a:schemeClr val="tx1"/>
                    </a:gs>
                  </a:gsLst>
                  <a:lin ang="5400000" scaled="0"/>
                </a:gradFill>
              </a:rPr>
              <a:t> </a:t>
            </a:r>
            <a:r>
              <a:rPr lang="fr-CA" sz="2800" i="1" dirty="0" err="1">
                <a:gradFill>
                  <a:gsLst>
                    <a:gs pos="2917">
                      <a:schemeClr val="tx1"/>
                    </a:gs>
                    <a:gs pos="30000">
                      <a:schemeClr val="tx1"/>
                    </a:gs>
                  </a:gsLst>
                  <a:lin ang="5400000" scaled="0"/>
                </a:gradFill>
              </a:rPr>
              <a:t>invest</a:t>
            </a:r>
            <a:r>
              <a:rPr lang="fr-CA" sz="2800" i="1" dirty="0">
                <a:gradFill>
                  <a:gsLst>
                    <a:gs pos="2917">
                      <a:schemeClr val="tx1"/>
                    </a:gs>
                    <a:gs pos="30000">
                      <a:schemeClr val="tx1"/>
                    </a:gs>
                  </a:gsLst>
                  <a:lin ang="5400000" scaled="0"/>
                </a:gradFill>
              </a:rPr>
              <a:t> in User Adoption</a:t>
            </a:r>
          </a:p>
          <a:p>
            <a:pPr algn="ctr"/>
            <a:r>
              <a:rPr lang="fr-CA" sz="2800" i="1" dirty="0" err="1">
                <a:gradFill>
                  <a:gsLst>
                    <a:gs pos="2917">
                      <a:schemeClr val="tx1"/>
                    </a:gs>
                    <a:gs pos="30000">
                      <a:schemeClr val="tx1"/>
                    </a:gs>
                  </a:gsLst>
                  <a:lin ang="5400000" scaled="0"/>
                </a:gradFill>
              </a:rPr>
              <a:t>during</a:t>
            </a:r>
            <a:r>
              <a:rPr lang="fr-CA" sz="2800" i="1" dirty="0">
                <a:gradFill>
                  <a:gsLst>
                    <a:gs pos="2917">
                      <a:schemeClr val="tx1"/>
                    </a:gs>
                    <a:gs pos="30000">
                      <a:schemeClr val="tx1"/>
                    </a:gs>
                  </a:gsLst>
                  <a:lin ang="5400000" scaled="0"/>
                </a:gradFill>
              </a:rPr>
              <a:t> all the life cycle of </a:t>
            </a:r>
            <a:r>
              <a:rPr lang="fr-CA" sz="2800" i="1" dirty="0" err="1">
                <a:gradFill>
                  <a:gsLst>
                    <a:gs pos="2917">
                      <a:schemeClr val="tx1"/>
                    </a:gs>
                    <a:gs pos="30000">
                      <a:schemeClr val="tx1"/>
                    </a:gs>
                  </a:gsLst>
                  <a:lin ang="5400000" scaled="0"/>
                </a:gradFill>
              </a:rPr>
              <a:t>our</a:t>
            </a:r>
            <a:r>
              <a:rPr lang="fr-CA" sz="2800" i="1" dirty="0">
                <a:gradFill>
                  <a:gsLst>
                    <a:gs pos="2917">
                      <a:schemeClr val="tx1"/>
                    </a:gs>
                    <a:gs pos="30000">
                      <a:schemeClr val="tx1"/>
                    </a:gs>
                  </a:gsLst>
                  <a:lin ang="5400000" scaled="0"/>
                </a:gradFill>
              </a:rPr>
              <a:t> applications!</a:t>
            </a:r>
          </a:p>
        </p:txBody>
      </p:sp>
    </p:spTree>
    <p:extLst>
      <p:ext uri="{BB962C8B-B14F-4D97-AF65-F5344CB8AC3E}">
        <p14:creationId xmlns:p14="http://schemas.microsoft.com/office/powerpoint/2010/main" val="362851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E402CD-0949-41BD-A6A0-B6A5ADAE80B1}"/>
              </a:ext>
            </a:extLst>
          </p:cNvPr>
          <p:cNvSpPr>
            <a:spLocks noGrp="1"/>
          </p:cNvSpPr>
          <p:nvPr>
            <p:ph type="title"/>
          </p:nvPr>
        </p:nvSpPr>
        <p:spPr/>
        <p:txBody>
          <a:bodyPr/>
          <a:lstStyle/>
          <a:p>
            <a:r>
              <a:rPr lang="fr-CA" dirty="0"/>
              <a:t>How to mesure User Adoption?</a:t>
            </a:r>
          </a:p>
        </p:txBody>
      </p:sp>
      <p:pic>
        <p:nvPicPr>
          <p:cNvPr id="4" name="Image 3" descr="Une image contenant capture d’écran, ordinateur&#10;&#10;Description générée automatiquement">
            <a:extLst>
              <a:ext uri="{FF2B5EF4-FFF2-40B4-BE49-F238E27FC236}">
                <a16:creationId xmlns:a16="http://schemas.microsoft.com/office/drawing/2014/main" id="{9C369ED7-337D-42A5-ABB9-9972C68F6FA0}"/>
              </a:ext>
            </a:extLst>
          </p:cNvPr>
          <p:cNvPicPr>
            <a:picLocks noChangeAspect="1"/>
          </p:cNvPicPr>
          <p:nvPr/>
        </p:nvPicPr>
        <p:blipFill>
          <a:blip r:embed="rId3"/>
          <a:stretch>
            <a:fillRect/>
          </a:stretch>
        </p:blipFill>
        <p:spPr>
          <a:xfrm>
            <a:off x="588263" y="1298196"/>
            <a:ext cx="6096000" cy="3324097"/>
          </a:xfrm>
          <a:prstGeom prst="rect">
            <a:avLst/>
          </a:prstGeom>
        </p:spPr>
      </p:pic>
      <p:pic>
        <p:nvPicPr>
          <p:cNvPr id="8" name="Image 7" descr="Une image contenant capture d’écran&#10;&#10;Description générée automatiquement">
            <a:extLst>
              <a:ext uri="{FF2B5EF4-FFF2-40B4-BE49-F238E27FC236}">
                <a16:creationId xmlns:a16="http://schemas.microsoft.com/office/drawing/2014/main" id="{20D5913C-C8DE-4FDC-895C-EC32789FA4CE}"/>
              </a:ext>
            </a:extLst>
          </p:cNvPr>
          <p:cNvPicPr>
            <a:picLocks noChangeAspect="1"/>
          </p:cNvPicPr>
          <p:nvPr/>
        </p:nvPicPr>
        <p:blipFill>
          <a:blip r:embed="rId4"/>
          <a:stretch>
            <a:fillRect/>
          </a:stretch>
        </p:blipFill>
        <p:spPr>
          <a:xfrm>
            <a:off x="4269579" y="2714837"/>
            <a:ext cx="7251300" cy="3324097"/>
          </a:xfrm>
          <a:prstGeom prst="rect">
            <a:avLst/>
          </a:prstGeom>
        </p:spPr>
      </p:pic>
    </p:spTree>
    <p:extLst>
      <p:ext uri="{BB962C8B-B14F-4D97-AF65-F5344CB8AC3E}">
        <p14:creationId xmlns:p14="http://schemas.microsoft.com/office/powerpoint/2010/main" val="167438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77744-4852-4F71-9120-5B7CFCFE27E7}"/>
              </a:ext>
            </a:extLst>
          </p:cNvPr>
          <p:cNvSpPr>
            <a:spLocks noGrp="1"/>
          </p:cNvSpPr>
          <p:nvPr>
            <p:ph type="title"/>
          </p:nvPr>
        </p:nvSpPr>
        <p:spPr>
          <a:xfrm>
            <a:off x="585216" y="2534625"/>
            <a:ext cx="5510784" cy="997196"/>
          </a:xfrm>
        </p:spPr>
        <p:txBody>
          <a:bodyPr/>
          <a:lstStyle/>
          <a:p>
            <a:r>
              <a:rPr lang="fr-CA" dirty="0"/>
              <a:t>Help </a:t>
            </a:r>
            <a:r>
              <a:rPr lang="fr-CA" dirty="0" err="1"/>
              <a:t>features</a:t>
            </a:r>
            <a:r>
              <a:rPr lang="fr-CA" dirty="0"/>
              <a:t> in</a:t>
            </a:r>
            <a:br>
              <a:rPr lang="fr-CA" dirty="0"/>
            </a:br>
            <a:r>
              <a:rPr lang="fr-CA" dirty="0"/>
              <a:t>model-</a:t>
            </a:r>
            <a:r>
              <a:rPr lang="fr-CA" dirty="0" err="1"/>
              <a:t>driven</a:t>
            </a:r>
            <a:r>
              <a:rPr lang="fr-CA" dirty="0"/>
              <a:t> apps</a:t>
            </a:r>
          </a:p>
        </p:txBody>
      </p:sp>
    </p:spTree>
    <p:extLst>
      <p:ext uri="{BB962C8B-B14F-4D97-AF65-F5344CB8AC3E}">
        <p14:creationId xmlns:p14="http://schemas.microsoft.com/office/powerpoint/2010/main" val="76696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551A26-ACE4-447E-BA18-96822AF6D2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16dc66bd-df5a-4495-a5c9-5e296f49988a"/>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12239fb0-26c0-4a37-b790-6c81fba9d0fc"/>
    <ds:schemaRef ds:uri="http://schemas.microsoft.com/sharepoint/v3"/>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11219</TotalTime>
  <Words>1678</Words>
  <Application>Microsoft Office PowerPoint</Application>
  <PresentationFormat>Grand écran</PresentationFormat>
  <Paragraphs>159</Paragraphs>
  <Slides>18</Slides>
  <Notes>13</Notes>
  <HiddenSlides>0</HiddenSlides>
  <MMClips>0</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18</vt:i4>
      </vt:variant>
    </vt:vector>
  </HeadingPairs>
  <TitlesOfParts>
    <vt:vector size="26" baseType="lpstr">
      <vt:lpstr>Arial</vt:lpstr>
      <vt:lpstr>Calibri</vt:lpstr>
      <vt:lpstr>Calibri Light</vt:lpstr>
      <vt:lpstr>Segoe UI</vt:lpstr>
      <vt:lpstr>Segoe UI Semibold</vt:lpstr>
      <vt:lpstr>Wingdings</vt:lpstr>
      <vt:lpstr>White Template</vt:lpstr>
      <vt:lpstr>Office Theme</vt:lpstr>
      <vt:lpstr>Improve User Adoption with Help Panes in model-driven apps</vt:lpstr>
      <vt:lpstr>Join us at the Microsoft Offices in downtown Tampa on Feb 22, 2020!</vt:lpstr>
      <vt:lpstr>Who am I?</vt:lpstr>
      <vt:lpstr>Agenda</vt:lpstr>
      <vt:lpstr>Introduction to User Adoption concept</vt:lpstr>
      <vt:lpstr>Illustration of User Adoption</vt:lpstr>
      <vt:lpstr>When invest in User Adoption?</vt:lpstr>
      <vt:lpstr>How to mesure User Adoption?</vt:lpstr>
      <vt:lpstr>Help features in model-driven apps</vt:lpstr>
      <vt:lpstr>3 main help modes in model-driven apps</vt:lpstr>
      <vt:lpstr>Switch between different kind of help features</vt:lpstr>
      <vt:lpstr>How Help Panes can help you improve your user adoption?</vt:lpstr>
      <vt:lpstr>Demo Configuration of an Help Pane</vt:lpstr>
      <vt:lpstr>Quizz – Question 1</vt:lpstr>
      <vt:lpstr>Demo Manage Help Panes in the ALM</vt:lpstr>
      <vt:lpstr>Quizz – Question 2</vt:lpstr>
      <vt:lpstr>Questions?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Raphael Pothin</cp:lastModifiedBy>
  <cp:revision>107</cp:revision>
  <dcterms:created xsi:type="dcterms:W3CDTF">2019-08-09T15:41:27Z</dcterms:created>
  <dcterms:modified xsi:type="dcterms:W3CDTF">2020-02-26T18:07:03Z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